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1"/>
    <p:sldMasterId id="2147483689" r:id="rId2"/>
  </p:sldMasterIdLst>
  <p:notesMasterIdLst>
    <p:notesMasterId r:id="rId31"/>
  </p:notesMasterIdLst>
  <p:handoutMasterIdLst>
    <p:handoutMasterId r:id="rId32"/>
  </p:handoutMasterIdLst>
  <p:sldIdLst>
    <p:sldId id="2065" r:id="rId3"/>
    <p:sldId id="2173" r:id="rId4"/>
    <p:sldId id="2197" r:id="rId5"/>
    <p:sldId id="2237" r:id="rId6"/>
    <p:sldId id="2223" r:id="rId7"/>
    <p:sldId id="2238" r:id="rId8"/>
    <p:sldId id="2224" r:id="rId9"/>
    <p:sldId id="2247" r:id="rId10"/>
    <p:sldId id="2225" r:id="rId11"/>
    <p:sldId id="2248" r:id="rId12"/>
    <p:sldId id="2226" r:id="rId13"/>
    <p:sldId id="2239" r:id="rId14"/>
    <p:sldId id="2228" r:id="rId15"/>
    <p:sldId id="2241" r:id="rId16"/>
    <p:sldId id="2229" r:id="rId17"/>
    <p:sldId id="2249" r:id="rId18"/>
    <p:sldId id="2230" r:id="rId19"/>
    <p:sldId id="2242" r:id="rId20"/>
    <p:sldId id="2234" r:id="rId21"/>
    <p:sldId id="2243" r:id="rId22"/>
    <p:sldId id="2233" r:id="rId23"/>
    <p:sldId id="2244" r:id="rId24"/>
    <p:sldId id="2232" r:id="rId25"/>
    <p:sldId id="2245" r:id="rId26"/>
    <p:sldId id="2231" r:id="rId27"/>
    <p:sldId id="2246" r:id="rId28"/>
    <p:sldId id="2066" r:id="rId29"/>
    <p:sldId id="2067" r:id="rId30"/>
  </p:sldIdLst>
  <p:sldSz cx="12192000" cy="6858000"/>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N" initials="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30405"/>
    <a:srgbClr val="66FF66"/>
    <a:srgbClr val="00FFFF"/>
    <a:srgbClr val="2A6272"/>
    <a:srgbClr val="CC3300"/>
    <a:srgbClr val="FF8000"/>
    <a:srgbClr val="FF0066"/>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260" autoAdjust="0"/>
  </p:normalViewPr>
  <p:slideViewPr>
    <p:cSldViewPr>
      <p:cViewPr varScale="1">
        <p:scale>
          <a:sx n="107" d="100"/>
          <a:sy n="107" d="100"/>
        </p:scale>
        <p:origin x="750" y="114"/>
      </p:cViewPr>
      <p:guideLst>
        <p:guide orient="horz" pos="2160"/>
        <p:guide pos="3841"/>
      </p:guideLst>
    </p:cSldViewPr>
  </p:slideViewPr>
  <p:outlineViewPr>
    <p:cViewPr>
      <p:scale>
        <a:sx n="33" d="100"/>
        <a:sy n="33" d="100"/>
      </p:scale>
      <p:origin x="0" y="-5507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05" d="100"/>
          <a:sy n="105" d="100"/>
        </p:scale>
        <p:origin x="4392" y="21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dirty="0">
              <a:latin typeface="Calibri" panose="020F0502020204030204" pitchFamily="34" charset="0"/>
            </a:endParaRPr>
          </a:p>
        </p:txBody>
      </p:sp>
      <p:sp>
        <p:nvSpPr>
          <p:cNvPr id="22835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dirty="0">
              <a:latin typeface="Calibri" panose="020F0502020204030204" pitchFamily="34" charset="0"/>
            </a:endParaRPr>
          </a:p>
        </p:txBody>
      </p:sp>
      <p:sp>
        <p:nvSpPr>
          <p:cNvPr id="22835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dirty="0">
              <a:latin typeface="Calibri" panose="020F0502020204030204" pitchFamily="34" charset="0"/>
            </a:endParaRPr>
          </a:p>
        </p:txBody>
      </p:sp>
      <p:sp>
        <p:nvSpPr>
          <p:cNvPr id="22835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3E67B5-20A1-4012-8AC6-32E2B34D61FB}" type="slidenum">
              <a:rPr lang="pt-BR">
                <a:latin typeface="Calibri" panose="020F0502020204030204" pitchFamily="34" charset="0"/>
              </a:rPr>
              <a:pPr/>
              <a:t>‹nº›</a:t>
            </a:fld>
            <a:endParaRPr lang="pt-BR" dirty="0">
              <a:latin typeface="Calibri" panose="020F0502020204030204" pitchFamily="34" charset="0"/>
            </a:endParaRPr>
          </a:p>
        </p:txBody>
      </p:sp>
    </p:spTree>
    <p:extLst>
      <p:ext uri="{BB962C8B-B14F-4D97-AF65-F5344CB8AC3E}">
        <p14:creationId xmlns:p14="http://schemas.microsoft.com/office/powerpoint/2010/main" val="2026521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pt-BR" dirty="0"/>
          </a:p>
        </p:txBody>
      </p:sp>
      <p:sp>
        <p:nvSpPr>
          <p:cNvPr id="2365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endParaRPr lang="pt-BR" dirty="0"/>
          </a:p>
        </p:txBody>
      </p:sp>
      <p:sp>
        <p:nvSpPr>
          <p:cNvPr id="23654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p:spPr>
      </p:sp>
      <p:sp>
        <p:nvSpPr>
          <p:cNvPr id="2365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2365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pt-BR" dirty="0"/>
          </a:p>
        </p:txBody>
      </p:sp>
      <p:sp>
        <p:nvSpPr>
          <p:cNvPr id="2365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CB07A28-8213-45FA-AD01-7C378028BF08}" type="slidenum">
              <a:rPr lang="pt-BR" smtClean="0"/>
              <a:pPr/>
              <a:t>‹nº›</a:t>
            </a:fld>
            <a:endParaRPr lang="pt-BR" dirty="0"/>
          </a:p>
        </p:txBody>
      </p:sp>
    </p:spTree>
    <p:extLst>
      <p:ext uri="{BB962C8B-B14F-4D97-AF65-F5344CB8AC3E}">
        <p14:creationId xmlns:p14="http://schemas.microsoft.com/office/powerpoint/2010/main" val="283143294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CB07A28-8213-45FA-AD01-7C378028BF08}" type="slidenum">
              <a:rPr lang="pt-BR" smtClean="0"/>
              <a:pPr/>
              <a:t>27</a:t>
            </a:fld>
            <a:endParaRPr lang="pt-BR"/>
          </a:p>
        </p:txBody>
      </p:sp>
    </p:spTree>
    <p:extLst>
      <p:ext uri="{BB962C8B-B14F-4D97-AF65-F5344CB8AC3E}">
        <p14:creationId xmlns:p14="http://schemas.microsoft.com/office/powerpoint/2010/main" val="77393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CB07A28-8213-45FA-AD01-7C378028BF08}" type="slidenum">
              <a:rPr lang="pt-BR" smtClean="0"/>
              <a:pPr/>
              <a:t>28</a:t>
            </a:fld>
            <a:endParaRPr lang="pt-BR"/>
          </a:p>
        </p:txBody>
      </p:sp>
    </p:spTree>
    <p:extLst>
      <p:ext uri="{BB962C8B-B14F-4D97-AF65-F5344CB8AC3E}">
        <p14:creationId xmlns:p14="http://schemas.microsoft.com/office/powerpoint/2010/main" val="383396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3" name="Picture 2"/>
          <p:cNvPicPr>
            <a:picLocks/>
          </p:cNvPicPr>
          <p:nvPr userDrawn="1"/>
        </p:nvPicPr>
        <p:blipFill>
          <a:blip r:embed="rId2"/>
          <a:stretch>
            <a:fillRect/>
          </a:stretch>
        </p:blipFill>
        <p:spPr>
          <a:xfrm>
            <a:off x="-48681" y="0"/>
            <a:ext cx="12385376" cy="6957392"/>
          </a:xfrm>
          <a:prstGeom prst="rect">
            <a:avLst/>
          </a:prstGeom>
        </p:spPr>
      </p:pic>
      <p:pic>
        <p:nvPicPr>
          <p:cNvPr id="2" name="Picture 1"/>
          <p:cNvPicPr>
            <a:picLocks/>
          </p:cNvPicPr>
          <p:nvPr userDrawn="1"/>
        </p:nvPicPr>
        <p:blipFill>
          <a:blip r:embed="rId3"/>
          <a:stretch>
            <a:fillRect/>
          </a:stretch>
        </p:blipFill>
        <p:spPr>
          <a:xfrm>
            <a:off x="-88187" y="-27384"/>
            <a:ext cx="12424880" cy="1560026"/>
          </a:xfrm>
          <a:prstGeom prst="rect">
            <a:avLst/>
          </a:prstGeom>
        </p:spPr>
      </p:pic>
      <p:sp>
        <p:nvSpPr>
          <p:cNvPr id="164867" name="Rectangle 3"/>
          <p:cNvSpPr>
            <a:spLocks noGrp="1" noChangeArrowheads="1"/>
          </p:cNvSpPr>
          <p:nvPr>
            <p:ph type="subTitle" idx="1"/>
          </p:nvPr>
        </p:nvSpPr>
        <p:spPr>
          <a:xfrm>
            <a:off x="5903383" y="1556793"/>
            <a:ext cx="5664200" cy="2952328"/>
          </a:xfrm>
        </p:spPr>
        <p:txBody>
          <a:bodyPr anchor="ctr">
            <a:normAutofit/>
          </a:bodyPr>
          <a:lstStyle>
            <a:lvl1pPr marL="0" indent="0" algn="dist">
              <a:buFontTx/>
              <a:buNone/>
              <a:defRPr b="1">
                <a:solidFill>
                  <a:srgbClr val="314D5B"/>
                </a:solidFill>
                <a:latin typeface="Calibri" panose="020F0502020204030204" pitchFamily="34" charset="0"/>
                <a:cs typeface="Calibri" panose="020F0502020204030204" pitchFamily="34" charset="0"/>
              </a:defRPr>
            </a:lvl1pPr>
          </a:lstStyle>
          <a:p>
            <a:r>
              <a:rPr lang="pt-BR" dirty="0"/>
              <a:t>Clique para editar o estilo do subtítulo mestre</a:t>
            </a:r>
          </a:p>
        </p:txBody>
      </p:sp>
      <p:sp>
        <p:nvSpPr>
          <p:cNvPr id="164868" name="Rectangle 4"/>
          <p:cNvSpPr>
            <a:spLocks noGrp="1" noChangeArrowheads="1"/>
          </p:cNvSpPr>
          <p:nvPr>
            <p:ph type="ctrTitle"/>
          </p:nvPr>
        </p:nvSpPr>
        <p:spPr>
          <a:xfrm>
            <a:off x="5422904" y="116633"/>
            <a:ext cx="6144685" cy="1368152"/>
          </a:xfrm>
        </p:spPr>
        <p:txBody>
          <a:bodyPr anchor="ctr"/>
          <a:lstStyle>
            <a:lvl1pPr algn="r">
              <a:defRPr sz="3763" b="1" i="0">
                <a:solidFill>
                  <a:srgbClr val="D7E4E9"/>
                </a:solidFill>
                <a:latin typeface="Calibri" panose="020F0502020204030204" pitchFamily="34" charset="0"/>
                <a:cs typeface="Calibri" panose="020F0502020204030204" pitchFamily="34" charset="0"/>
              </a:defRPr>
            </a:lvl1pPr>
          </a:lstStyle>
          <a:p>
            <a:r>
              <a:rPr lang="pt-BR" dirty="0"/>
              <a:t>Clique para editar o estilo do título mestre</a:t>
            </a:r>
          </a:p>
        </p:txBody>
      </p:sp>
      <p:sp>
        <p:nvSpPr>
          <p:cNvPr id="164871" name="Text Box 7"/>
          <p:cNvSpPr txBox="1">
            <a:spLocks noChangeArrowheads="1"/>
          </p:cNvSpPr>
          <p:nvPr userDrawn="1"/>
        </p:nvSpPr>
        <p:spPr bwMode="auto">
          <a:xfrm>
            <a:off x="6096004" y="4581128"/>
            <a:ext cx="6096001" cy="1800200"/>
          </a:xfrm>
          <a:prstGeom prst="rect">
            <a:avLst/>
          </a:prstGeom>
          <a:noFill/>
          <a:ln w="9525">
            <a:noFill/>
            <a:miter lim="800000"/>
            <a:headEnd/>
            <a:tailEnd/>
          </a:ln>
          <a:effectLst/>
        </p:spPr>
        <p:txBody>
          <a:bodyPr lIns="0" tIns="0" rIns="0" bIns="0" anchor="ctr" anchorCtr="1"/>
          <a:lstStyle/>
          <a:p>
            <a:pPr algn="l"/>
            <a:r>
              <a:rPr lang="pt-BR" sz="1882" spc="188" dirty="0">
                <a:solidFill>
                  <a:srgbClr val="3C3C3D"/>
                </a:solidFill>
                <a:latin typeface="Calibri" panose="020F0502020204030204" pitchFamily="34" charset="0"/>
                <a:cs typeface="Calibri" panose="020F0502020204030204" pitchFamily="34" charset="0"/>
              </a:rPr>
              <a:t>Márcio Medeiros</a:t>
            </a:r>
          </a:p>
          <a:p>
            <a:pPr algn="l"/>
            <a:r>
              <a:rPr lang="pt-BR" sz="1505" dirty="0" err="1">
                <a:solidFill>
                  <a:srgbClr val="3C3C3D"/>
                </a:solidFill>
                <a:latin typeface="Calibri" panose="020F0502020204030204" pitchFamily="34" charset="0"/>
                <a:cs typeface="Calibri" panose="020F0502020204030204" pitchFamily="34" charset="0"/>
              </a:rPr>
              <a:t>marcio.medeiros@financaspublicas.pro.br</a:t>
            </a:r>
            <a:endParaRPr lang="pt-BR" sz="1505" dirty="0">
              <a:solidFill>
                <a:srgbClr val="3C3C3D"/>
              </a:solidFill>
              <a:latin typeface="Calibri" panose="020F0502020204030204" pitchFamily="34" charset="0"/>
              <a:cs typeface="Calibri" panose="020F0502020204030204" pitchFamily="34" charset="0"/>
            </a:endParaRPr>
          </a:p>
          <a:p>
            <a:pPr algn="l" rtl="0" fontAlgn="base">
              <a:spcBef>
                <a:spcPct val="0"/>
              </a:spcBef>
              <a:spcAft>
                <a:spcPct val="0"/>
              </a:spcAft>
            </a:pPr>
            <a:r>
              <a:rPr lang="pt-BR" sz="1882" kern="1200" spc="188" dirty="0">
                <a:solidFill>
                  <a:srgbClr val="3C3C3D"/>
                </a:solidFill>
                <a:latin typeface="Calibri" panose="020F0502020204030204" pitchFamily="34" charset="0"/>
                <a:ea typeface="+mn-ea"/>
                <a:cs typeface="Calibri" panose="020F0502020204030204" pitchFamily="34" charset="0"/>
              </a:rPr>
              <a:t>Paulo Henrique Feijó</a:t>
            </a:r>
          </a:p>
          <a:p>
            <a:pPr algn="l"/>
            <a:r>
              <a:rPr lang="pt-BR" sz="1505" dirty="0" err="1">
                <a:solidFill>
                  <a:srgbClr val="3C3C3D"/>
                </a:solidFill>
                <a:latin typeface="Calibri" panose="020F0502020204030204" pitchFamily="34" charset="0"/>
                <a:cs typeface="Calibri" panose="020F0502020204030204" pitchFamily="34" charset="0"/>
              </a:rPr>
              <a:t>paulo.feijo@financaspublicas.pro.br</a:t>
            </a:r>
            <a:endParaRPr lang="pt-BR" sz="1505" dirty="0">
              <a:solidFill>
                <a:srgbClr val="3C3C3D"/>
              </a:solidFill>
              <a:latin typeface="Calibri" panose="020F0502020204030204" pitchFamily="34" charset="0"/>
              <a:cs typeface="Calibri" panose="020F0502020204030204" pitchFamily="34" charset="0"/>
            </a:endParaRPr>
          </a:p>
        </p:txBody>
      </p:sp>
      <p:pic>
        <p:nvPicPr>
          <p:cNvPr id="10" name="Picture 9"/>
          <p:cNvPicPr>
            <a:picLocks noChangeAspect="1"/>
          </p:cNvPicPr>
          <p:nvPr userDrawn="1"/>
        </p:nvPicPr>
        <p:blipFill>
          <a:blip r:embed="rId4"/>
          <a:stretch>
            <a:fillRect/>
          </a:stretch>
        </p:blipFill>
        <p:spPr>
          <a:xfrm>
            <a:off x="335369" y="404664"/>
            <a:ext cx="5303223" cy="5688632"/>
          </a:xfrm>
          <a:prstGeom prst="rect">
            <a:avLst/>
          </a:prstGeom>
          <a:ln>
            <a:noFill/>
          </a:ln>
          <a:effectLst>
            <a:outerShdw blurRad="292100" dist="139700" dir="2700000" algn="tl" rotWithShape="0">
              <a:srgbClr val="333333">
                <a:alpha val="65000"/>
              </a:srgbClr>
            </a:outerShdw>
          </a:effectLst>
        </p:spPr>
      </p:pic>
      <p:sp>
        <p:nvSpPr>
          <p:cNvPr id="13" name="Text Box 17"/>
          <p:cNvSpPr txBox="1">
            <a:spLocks noChangeArrowheads="1"/>
          </p:cNvSpPr>
          <p:nvPr userDrawn="1"/>
        </p:nvSpPr>
        <p:spPr bwMode="auto">
          <a:xfrm>
            <a:off x="3931360" y="6430011"/>
            <a:ext cx="4800533" cy="359997"/>
          </a:xfrm>
          <a:prstGeom prst="rect">
            <a:avLst/>
          </a:prstGeom>
          <a:noFill/>
          <a:ln w="9525">
            <a:noFill/>
            <a:miter lim="800000"/>
            <a:headEnd/>
            <a:tailEnd/>
          </a:ln>
          <a:effectLst/>
        </p:spPr>
        <p:txBody>
          <a:bodyPr lIns="0" tIns="0" rIns="0" bIns="0" anchor="ctr" anchorCtr="1"/>
          <a:lstStyle/>
          <a:p>
            <a:pPr algn="ctr"/>
            <a:r>
              <a:rPr lang="pt-BR" sz="1505" dirty="0" err="1">
                <a:solidFill>
                  <a:srgbClr val="2A6272"/>
                </a:solidFill>
                <a:latin typeface="Calibri" panose="020F0502020204030204" pitchFamily="34" charset="0"/>
                <a:cs typeface="Calibri" panose="020F0502020204030204" pitchFamily="34" charset="0"/>
              </a:rPr>
              <a:t>www.gestaopublica.com.br</a:t>
            </a:r>
            <a:endParaRPr lang="pt-BR" sz="1505" dirty="0">
              <a:solidFill>
                <a:srgbClr val="2A6272"/>
              </a:solidFill>
              <a:latin typeface="Calibri" panose="020F0502020204030204" pitchFamily="34" charset="0"/>
              <a:cs typeface="Calibri" panose="020F0502020204030204" pitchFamily="34" charset="0"/>
            </a:endParaRPr>
          </a:p>
        </p:txBody>
      </p:sp>
      <p:pic>
        <p:nvPicPr>
          <p:cNvPr id="14" name="Picture 13" descr="Logo_GP.png"/>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5" y="6426805"/>
            <a:ext cx="1505347" cy="363203"/>
          </a:xfrm>
          <a:prstGeom prst="rect">
            <a:avLst/>
          </a:prstGeom>
        </p:spPr>
      </p:pic>
    </p:spTree>
    <p:extLst>
      <p:ext uri="{BB962C8B-B14F-4D97-AF65-F5344CB8AC3E}">
        <p14:creationId xmlns:p14="http://schemas.microsoft.com/office/powerpoint/2010/main" val="320802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33334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3" y="274651"/>
            <a:ext cx="27432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74651"/>
            <a:ext cx="80264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225852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1" y="6377941"/>
            <a:ext cx="3901440" cy="342900"/>
          </a:xfrm>
          <a:prstGeom prst="rect">
            <a:avLst/>
          </a:prstGeom>
        </p:spPr>
        <p:txBody>
          <a:bodyPr lIns="0" tIns="0" rIns="0" bIns="0"/>
          <a:lstStyle>
            <a:lvl1pPr algn="ctr">
              <a:defRPr>
                <a:solidFill>
                  <a:schemeClr val="tx1">
                    <a:tint val="75000"/>
                  </a:schemeClr>
                </a:solidFill>
                <a:latin typeface="Calibri" panose="020F0502020204030204" pitchFamily="34" charset="0"/>
              </a:defRPr>
            </a:lvl1pPr>
          </a:lstStyle>
          <a:p>
            <a:endParaRPr lang="pt-BR" dirty="0"/>
          </a:p>
        </p:txBody>
      </p:sp>
      <p:sp>
        <p:nvSpPr>
          <p:cNvPr id="3" name="Holder 3"/>
          <p:cNvSpPr>
            <a:spLocks noGrp="1"/>
          </p:cNvSpPr>
          <p:nvPr>
            <p:ph type="dt" sz="half" idx="6"/>
          </p:nvPr>
        </p:nvSpPr>
        <p:spPr>
          <a:xfrm>
            <a:off x="609605" y="6377941"/>
            <a:ext cx="2804159" cy="342900"/>
          </a:xfrm>
          <a:prstGeom prst="rect">
            <a:avLst/>
          </a:prstGeom>
        </p:spPr>
        <p:txBody>
          <a:bodyPr lIns="0" tIns="0" rIns="0" bIns="0"/>
          <a:lstStyle>
            <a:lvl1pPr algn="l">
              <a:defRPr>
                <a:solidFill>
                  <a:schemeClr val="tx1">
                    <a:tint val="75000"/>
                  </a:schemeClr>
                </a:solidFill>
                <a:latin typeface="Calibri" panose="020F0502020204030204" pitchFamily="34" charset="0"/>
              </a:defRPr>
            </a:lvl1pPr>
          </a:lstStyle>
          <a:p>
            <a:fld id="{1D8BD707-D9CF-40AE-B4C6-C98DA3205C09}" type="datetimeFigureOut">
              <a:rPr lang="en-US" smtClean="0"/>
              <a:pPr/>
              <a:t>4/24/2025</a:t>
            </a:fld>
            <a:endParaRPr lang="en-US" dirty="0"/>
          </a:p>
        </p:txBody>
      </p:sp>
      <p:sp>
        <p:nvSpPr>
          <p:cNvPr id="4" name="Holder 4"/>
          <p:cNvSpPr>
            <a:spLocks noGrp="1"/>
          </p:cNvSpPr>
          <p:nvPr>
            <p:ph type="sldNum" sz="quarter" idx="7"/>
          </p:nvPr>
        </p:nvSpPr>
        <p:spPr>
          <a:xfrm>
            <a:off x="8778245" y="6377941"/>
            <a:ext cx="2804159" cy="342900"/>
          </a:xfrm>
          <a:prstGeom prst="rect">
            <a:avLst/>
          </a:prstGeom>
        </p:spPr>
        <p:txBody>
          <a:bodyPr lIns="0" tIns="0" rIns="0" bIns="0"/>
          <a:lstStyle>
            <a:lvl1pPr algn="r">
              <a:defRPr>
                <a:solidFill>
                  <a:schemeClr val="tx1">
                    <a:tint val="75000"/>
                  </a:schemeClr>
                </a:solidFill>
                <a:latin typeface="Calibri" panose="020F0502020204030204" pitchFamily="34" charset="0"/>
              </a:defRPr>
            </a:lvl1pPr>
          </a:lstStyle>
          <a:p>
            <a:fld id="{B6F15528-21DE-4FAA-801E-634DDDAF4B2B}" type="slidenum">
              <a:rPr lang="pt-BR" smtClean="0"/>
              <a:pPr/>
              <a:t>‹nº›</a:t>
            </a:fld>
            <a:endParaRPr lang="pt-BR" dirty="0"/>
          </a:p>
        </p:txBody>
      </p:sp>
    </p:spTree>
    <p:extLst>
      <p:ext uri="{BB962C8B-B14F-4D97-AF65-F5344CB8AC3E}">
        <p14:creationId xmlns:p14="http://schemas.microsoft.com/office/powerpoint/2010/main" val="1947568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4" y="2130438"/>
            <a:ext cx="10363201" cy="1470025"/>
          </a:xfrm>
        </p:spPr>
        <p:txBody>
          <a:bodyPr/>
          <a:lstStyle/>
          <a:p>
            <a:r>
              <a:rPr lang="pt-BR"/>
              <a:t>Clique para editar o título mestre</a:t>
            </a:r>
          </a:p>
        </p:txBody>
      </p:sp>
      <p:sp>
        <p:nvSpPr>
          <p:cNvPr id="3" name="Subtítulo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30100" indent="0" algn="ctr">
              <a:buNone/>
              <a:defRPr>
                <a:solidFill>
                  <a:schemeClr val="tx1">
                    <a:tint val="75000"/>
                  </a:schemeClr>
                </a:solidFill>
              </a:defRPr>
            </a:lvl2pPr>
            <a:lvl3pPr marL="860199" indent="0" algn="ctr">
              <a:buNone/>
              <a:defRPr>
                <a:solidFill>
                  <a:schemeClr val="tx1">
                    <a:tint val="75000"/>
                  </a:schemeClr>
                </a:solidFill>
              </a:defRPr>
            </a:lvl3pPr>
            <a:lvl4pPr marL="1290299" indent="0" algn="ctr">
              <a:buNone/>
              <a:defRPr>
                <a:solidFill>
                  <a:schemeClr val="tx1">
                    <a:tint val="75000"/>
                  </a:schemeClr>
                </a:solidFill>
              </a:defRPr>
            </a:lvl4pPr>
            <a:lvl5pPr marL="1720398" indent="0" algn="ctr">
              <a:buNone/>
              <a:defRPr>
                <a:solidFill>
                  <a:schemeClr val="tx1">
                    <a:tint val="75000"/>
                  </a:schemeClr>
                </a:solidFill>
              </a:defRPr>
            </a:lvl5pPr>
            <a:lvl6pPr marL="2150498" indent="0" algn="ctr">
              <a:buNone/>
              <a:defRPr>
                <a:solidFill>
                  <a:schemeClr val="tx1">
                    <a:tint val="75000"/>
                  </a:schemeClr>
                </a:solidFill>
              </a:defRPr>
            </a:lvl6pPr>
            <a:lvl7pPr marL="2580597" indent="0" algn="ctr">
              <a:buNone/>
              <a:defRPr>
                <a:solidFill>
                  <a:schemeClr val="tx1">
                    <a:tint val="75000"/>
                  </a:schemeClr>
                </a:solidFill>
              </a:defRPr>
            </a:lvl7pPr>
            <a:lvl8pPr marL="3010697" indent="0" algn="ctr">
              <a:buNone/>
              <a:defRPr>
                <a:solidFill>
                  <a:schemeClr val="tx1">
                    <a:tint val="75000"/>
                  </a:schemeClr>
                </a:solidFill>
              </a:defRPr>
            </a:lvl8pPr>
            <a:lvl9pPr marL="3440796"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FDCCE7F-8153-4EB9-ACAC-87301F132ECB}" type="slidenum">
              <a:rPr lang="pt-BR" smtClean="0"/>
              <a:pPr/>
              <a:t>‹nº›</a:t>
            </a:fld>
            <a:endParaRPr lang="pt-BR"/>
          </a:p>
        </p:txBody>
      </p:sp>
      <p:pic>
        <p:nvPicPr>
          <p:cNvPr id="7" name="Picture 2"/>
          <p:cNvPicPr>
            <a:picLocks/>
          </p:cNvPicPr>
          <p:nvPr userDrawn="1"/>
        </p:nvPicPr>
        <p:blipFill>
          <a:blip r:embed="rId2"/>
          <a:stretch>
            <a:fillRect/>
          </a:stretch>
        </p:blipFill>
        <p:spPr>
          <a:xfrm>
            <a:off x="-48681" y="0"/>
            <a:ext cx="12385376" cy="6957392"/>
          </a:xfrm>
          <a:prstGeom prst="rect">
            <a:avLst/>
          </a:prstGeom>
        </p:spPr>
      </p:pic>
      <p:pic>
        <p:nvPicPr>
          <p:cNvPr id="8" name="Picture 1"/>
          <p:cNvPicPr>
            <a:picLocks/>
          </p:cNvPicPr>
          <p:nvPr userDrawn="1"/>
        </p:nvPicPr>
        <p:blipFill>
          <a:blip r:embed="rId3"/>
          <a:stretch>
            <a:fillRect/>
          </a:stretch>
        </p:blipFill>
        <p:spPr>
          <a:xfrm>
            <a:off x="-88187" y="-27384"/>
            <a:ext cx="12424880" cy="1560026"/>
          </a:xfrm>
          <a:prstGeom prst="rect">
            <a:avLst/>
          </a:prstGeom>
        </p:spPr>
      </p:pic>
      <p:sp>
        <p:nvSpPr>
          <p:cNvPr id="9" name="Text Box 7"/>
          <p:cNvSpPr txBox="1">
            <a:spLocks noChangeArrowheads="1"/>
          </p:cNvSpPr>
          <p:nvPr userDrawn="1"/>
        </p:nvSpPr>
        <p:spPr bwMode="auto">
          <a:xfrm>
            <a:off x="6096004" y="4581128"/>
            <a:ext cx="6096001" cy="1800200"/>
          </a:xfrm>
          <a:prstGeom prst="rect">
            <a:avLst/>
          </a:prstGeom>
          <a:noFill/>
          <a:ln w="9525">
            <a:noFill/>
            <a:miter lim="800000"/>
            <a:headEnd/>
            <a:tailEnd/>
          </a:ln>
          <a:effectLst/>
        </p:spPr>
        <p:txBody>
          <a:bodyPr lIns="0" tIns="0" rIns="0" bIns="0" anchor="ctr" anchorCtr="1"/>
          <a:lstStyle/>
          <a:p>
            <a:pPr algn="l"/>
            <a:r>
              <a:rPr lang="pt-BR" sz="1882" spc="188" dirty="0">
                <a:solidFill>
                  <a:srgbClr val="3C3C3D"/>
                </a:solidFill>
                <a:latin typeface="Calibri" panose="020F0502020204030204" pitchFamily="34" charset="0"/>
                <a:cs typeface="Calibri" panose="020F0502020204030204" pitchFamily="34" charset="0"/>
              </a:rPr>
              <a:t>Márcio Medeiros</a:t>
            </a:r>
          </a:p>
          <a:p>
            <a:pPr algn="l"/>
            <a:r>
              <a:rPr lang="pt-BR" sz="1505" dirty="0" err="1">
                <a:solidFill>
                  <a:srgbClr val="3C3C3D"/>
                </a:solidFill>
                <a:latin typeface="Calibri" panose="020F0502020204030204" pitchFamily="34" charset="0"/>
                <a:cs typeface="Calibri" panose="020F0502020204030204" pitchFamily="34" charset="0"/>
              </a:rPr>
              <a:t>marcio.medeiros@financaspublicas.pro.br</a:t>
            </a:r>
            <a:endParaRPr lang="pt-BR" sz="1505" dirty="0">
              <a:solidFill>
                <a:srgbClr val="3C3C3D"/>
              </a:solidFill>
              <a:latin typeface="Calibri" panose="020F0502020204030204" pitchFamily="34" charset="0"/>
              <a:cs typeface="Calibri" panose="020F0502020204030204" pitchFamily="34" charset="0"/>
            </a:endParaRPr>
          </a:p>
          <a:p>
            <a:pPr algn="l" rtl="0" fontAlgn="base">
              <a:spcBef>
                <a:spcPct val="0"/>
              </a:spcBef>
              <a:spcAft>
                <a:spcPct val="0"/>
              </a:spcAft>
            </a:pPr>
            <a:r>
              <a:rPr lang="pt-BR" sz="1882" kern="1200" spc="188" dirty="0">
                <a:solidFill>
                  <a:srgbClr val="3C3C3D"/>
                </a:solidFill>
                <a:latin typeface="Calibri" panose="020F0502020204030204" pitchFamily="34" charset="0"/>
                <a:ea typeface="+mn-ea"/>
                <a:cs typeface="Calibri" panose="020F0502020204030204" pitchFamily="34" charset="0"/>
              </a:rPr>
              <a:t>Paulo Henrique Feijó</a:t>
            </a:r>
          </a:p>
          <a:p>
            <a:pPr algn="l"/>
            <a:r>
              <a:rPr lang="pt-BR" sz="1505" dirty="0" err="1">
                <a:solidFill>
                  <a:srgbClr val="3C3C3D"/>
                </a:solidFill>
                <a:latin typeface="Calibri" panose="020F0502020204030204" pitchFamily="34" charset="0"/>
                <a:cs typeface="Calibri" panose="020F0502020204030204" pitchFamily="34" charset="0"/>
              </a:rPr>
              <a:t>paulo.feijo@financaspublicas.pro.br</a:t>
            </a:r>
            <a:endParaRPr lang="pt-BR" sz="1505" dirty="0">
              <a:solidFill>
                <a:srgbClr val="3C3C3D"/>
              </a:solidFill>
              <a:latin typeface="Calibri" panose="020F0502020204030204" pitchFamily="34" charset="0"/>
              <a:cs typeface="Calibri" panose="020F0502020204030204" pitchFamily="34" charset="0"/>
            </a:endParaRPr>
          </a:p>
        </p:txBody>
      </p:sp>
      <p:pic>
        <p:nvPicPr>
          <p:cNvPr id="10" name="Picture 9"/>
          <p:cNvPicPr>
            <a:picLocks noChangeAspect="1"/>
          </p:cNvPicPr>
          <p:nvPr userDrawn="1"/>
        </p:nvPicPr>
        <p:blipFill>
          <a:blip r:embed="rId4"/>
          <a:stretch>
            <a:fillRect/>
          </a:stretch>
        </p:blipFill>
        <p:spPr>
          <a:xfrm>
            <a:off x="335369" y="404664"/>
            <a:ext cx="5303223" cy="5688632"/>
          </a:xfrm>
          <a:prstGeom prst="rect">
            <a:avLst/>
          </a:prstGeom>
          <a:ln>
            <a:noFill/>
          </a:ln>
          <a:effectLst>
            <a:outerShdw blurRad="292100" dist="139700" dir="2700000" algn="tl" rotWithShape="0">
              <a:srgbClr val="333333">
                <a:alpha val="65000"/>
              </a:srgbClr>
            </a:outerShdw>
          </a:effectLst>
        </p:spPr>
      </p:pic>
      <p:sp>
        <p:nvSpPr>
          <p:cNvPr id="11" name="Text Box 17"/>
          <p:cNvSpPr txBox="1">
            <a:spLocks noChangeArrowheads="1"/>
          </p:cNvSpPr>
          <p:nvPr userDrawn="1"/>
        </p:nvSpPr>
        <p:spPr bwMode="auto">
          <a:xfrm>
            <a:off x="3931360" y="6430011"/>
            <a:ext cx="4800533" cy="359997"/>
          </a:xfrm>
          <a:prstGeom prst="rect">
            <a:avLst/>
          </a:prstGeom>
          <a:noFill/>
          <a:ln w="9525">
            <a:noFill/>
            <a:miter lim="800000"/>
            <a:headEnd/>
            <a:tailEnd/>
          </a:ln>
          <a:effectLst/>
        </p:spPr>
        <p:txBody>
          <a:bodyPr lIns="0" tIns="0" rIns="0" bIns="0" anchor="ctr" anchorCtr="1"/>
          <a:lstStyle/>
          <a:p>
            <a:pPr algn="ctr"/>
            <a:r>
              <a:rPr lang="pt-BR" sz="1505" dirty="0" err="1">
                <a:solidFill>
                  <a:srgbClr val="2A6272"/>
                </a:solidFill>
                <a:latin typeface="Calibri" panose="020F0502020204030204" pitchFamily="34" charset="0"/>
                <a:cs typeface="Calibri" panose="020F0502020204030204" pitchFamily="34" charset="0"/>
              </a:rPr>
              <a:t>www.gestaopublica.com.br</a:t>
            </a:r>
            <a:endParaRPr lang="pt-BR" sz="1505" dirty="0">
              <a:solidFill>
                <a:srgbClr val="2A6272"/>
              </a:solidFill>
              <a:latin typeface="Calibri" panose="020F0502020204030204" pitchFamily="34" charset="0"/>
              <a:cs typeface="Calibri" panose="020F0502020204030204" pitchFamily="34" charset="0"/>
            </a:endParaRPr>
          </a:p>
        </p:txBody>
      </p:sp>
      <p:pic>
        <p:nvPicPr>
          <p:cNvPr id="12" name="Picture 13" descr="Logo_GP.png"/>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5" y="6426805"/>
            <a:ext cx="1505347" cy="363203"/>
          </a:xfrm>
          <a:prstGeom prst="rect">
            <a:avLst/>
          </a:prstGeom>
        </p:spPr>
      </p:pic>
    </p:spTree>
    <p:extLst>
      <p:ext uri="{BB962C8B-B14F-4D97-AF65-F5344CB8AC3E}">
        <p14:creationId xmlns:p14="http://schemas.microsoft.com/office/powerpoint/2010/main" val="2972482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352182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7" y="4406913"/>
            <a:ext cx="10363201" cy="1362075"/>
          </a:xfrm>
        </p:spPr>
        <p:txBody>
          <a:bodyPr anchor="t"/>
          <a:lstStyle>
            <a:lvl1pPr algn="l">
              <a:defRPr sz="3763" b="1" cap="all"/>
            </a:lvl1pPr>
          </a:lstStyle>
          <a:p>
            <a:r>
              <a:rPr lang="pt-BR"/>
              <a:t>Clique para editar o título mestre</a:t>
            </a:r>
          </a:p>
        </p:txBody>
      </p:sp>
      <p:sp>
        <p:nvSpPr>
          <p:cNvPr id="3" name="Espaço Reservado para Texto 2"/>
          <p:cNvSpPr>
            <a:spLocks noGrp="1"/>
          </p:cNvSpPr>
          <p:nvPr>
            <p:ph type="body" idx="1"/>
          </p:nvPr>
        </p:nvSpPr>
        <p:spPr>
          <a:xfrm>
            <a:off x="963087" y="2906713"/>
            <a:ext cx="10363201" cy="1500187"/>
          </a:xfrm>
        </p:spPr>
        <p:txBody>
          <a:bodyPr anchor="b"/>
          <a:lstStyle>
            <a:lvl1pPr marL="0" indent="0">
              <a:buNone/>
              <a:defRPr sz="1882">
                <a:solidFill>
                  <a:schemeClr val="tx1">
                    <a:tint val="75000"/>
                  </a:schemeClr>
                </a:solidFill>
              </a:defRPr>
            </a:lvl1pPr>
            <a:lvl2pPr marL="430100" indent="0">
              <a:buNone/>
              <a:defRPr sz="1693">
                <a:solidFill>
                  <a:schemeClr val="tx1">
                    <a:tint val="75000"/>
                  </a:schemeClr>
                </a:solidFill>
              </a:defRPr>
            </a:lvl2pPr>
            <a:lvl3pPr marL="860199" indent="0">
              <a:buNone/>
              <a:defRPr sz="1505">
                <a:solidFill>
                  <a:schemeClr val="tx1">
                    <a:tint val="75000"/>
                  </a:schemeClr>
                </a:solidFill>
              </a:defRPr>
            </a:lvl3pPr>
            <a:lvl4pPr marL="1290299" indent="0">
              <a:buNone/>
              <a:defRPr sz="1317">
                <a:solidFill>
                  <a:schemeClr val="tx1">
                    <a:tint val="75000"/>
                  </a:schemeClr>
                </a:solidFill>
              </a:defRPr>
            </a:lvl4pPr>
            <a:lvl5pPr marL="1720398" indent="0">
              <a:buNone/>
              <a:defRPr sz="1317">
                <a:solidFill>
                  <a:schemeClr val="tx1">
                    <a:tint val="75000"/>
                  </a:schemeClr>
                </a:solidFill>
              </a:defRPr>
            </a:lvl5pPr>
            <a:lvl6pPr marL="2150498" indent="0">
              <a:buNone/>
              <a:defRPr sz="1317">
                <a:solidFill>
                  <a:schemeClr val="tx1">
                    <a:tint val="75000"/>
                  </a:schemeClr>
                </a:solidFill>
              </a:defRPr>
            </a:lvl6pPr>
            <a:lvl7pPr marL="2580597" indent="0">
              <a:buNone/>
              <a:defRPr sz="1317">
                <a:solidFill>
                  <a:schemeClr val="tx1">
                    <a:tint val="75000"/>
                  </a:schemeClr>
                </a:solidFill>
              </a:defRPr>
            </a:lvl7pPr>
            <a:lvl8pPr marL="3010697" indent="0">
              <a:buNone/>
              <a:defRPr sz="1317">
                <a:solidFill>
                  <a:schemeClr val="tx1">
                    <a:tint val="75000"/>
                  </a:schemeClr>
                </a:solidFill>
              </a:defRPr>
            </a:lvl8pPr>
            <a:lvl9pPr marL="3440796" indent="0">
              <a:buNone/>
              <a:defRPr sz="1317">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750587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6"/>
            <a:ext cx="5384800" cy="4525963"/>
          </a:xfrm>
        </p:spPr>
        <p:txBody>
          <a:bodyPr/>
          <a:lstStyle>
            <a:lvl1pPr>
              <a:defRPr sz="2634"/>
            </a:lvl1pPr>
            <a:lvl2pPr>
              <a:defRPr sz="2258"/>
            </a:lvl2pPr>
            <a:lvl3pPr>
              <a:defRPr sz="1882"/>
            </a:lvl3pPr>
            <a:lvl4pPr>
              <a:defRPr sz="1693"/>
            </a:lvl4pPr>
            <a:lvl5pPr>
              <a:defRPr sz="1693"/>
            </a:lvl5pPr>
            <a:lvl6pPr>
              <a:defRPr sz="1693"/>
            </a:lvl6pPr>
            <a:lvl7pPr>
              <a:defRPr sz="1693"/>
            </a:lvl7pPr>
            <a:lvl8pPr>
              <a:defRPr sz="1693"/>
            </a:lvl8pPr>
            <a:lvl9pPr>
              <a:defRPr sz="1693"/>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6"/>
            <a:ext cx="5384800" cy="4525963"/>
          </a:xfrm>
        </p:spPr>
        <p:txBody>
          <a:bodyPr/>
          <a:lstStyle>
            <a:lvl1pPr>
              <a:defRPr sz="2634"/>
            </a:lvl1pPr>
            <a:lvl2pPr>
              <a:defRPr sz="2258"/>
            </a:lvl2pPr>
            <a:lvl3pPr>
              <a:defRPr sz="1882"/>
            </a:lvl3pPr>
            <a:lvl4pPr>
              <a:defRPr sz="1693"/>
            </a:lvl4pPr>
            <a:lvl5pPr>
              <a:defRPr sz="1693"/>
            </a:lvl5pPr>
            <a:lvl6pPr>
              <a:defRPr sz="1693"/>
            </a:lvl6pPr>
            <a:lvl7pPr>
              <a:defRPr sz="1693"/>
            </a:lvl7pPr>
            <a:lvl8pPr>
              <a:defRPr sz="1693"/>
            </a:lvl8pPr>
            <a:lvl9pPr>
              <a:defRPr sz="1693"/>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FDCCE7F-8153-4EB9-ACAC-87301F132ECB}" type="slidenum">
              <a:rPr lang="pt-BR" smtClean="0"/>
              <a:pPr/>
              <a:t>‹nº›</a:t>
            </a:fld>
            <a:endParaRPr lang="pt-BR"/>
          </a:p>
        </p:txBody>
      </p:sp>
      <p:sp>
        <p:nvSpPr>
          <p:cNvPr id="8" name="TextBox 4"/>
          <p:cNvSpPr txBox="1"/>
          <p:nvPr userDrawn="1"/>
        </p:nvSpPr>
        <p:spPr>
          <a:xfrm>
            <a:off x="9956807" y="6473825"/>
            <a:ext cx="184731" cy="369332"/>
          </a:xfrm>
          <a:prstGeom prst="rect">
            <a:avLst/>
          </a:prstGeom>
          <a:noFill/>
        </p:spPr>
        <p:txBody>
          <a:bodyPr wrap="none" rtlCol="0">
            <a:spAutoFit/>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1988953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4" y="1535113"/>
            <a:ext cx="5386917" cy="639762"/>
          </a:xfrm>
        </p:spPr>
        <p:txBody>
          <a:bodyPr anchor="b"/>
          <a:lstStyle>
            <a:lvl1pPr marL="0" indent="0">
              <a:buNone/>
              <a:defRPr sz="2258" b="1"/>
            </a:lvl1pPr>
            <a:lvl2pPr marL="430100" indent="0">
              <a:buNone/>
              <a:defRPr sz="1882" b="1"/>
            </a:lvl2pPr>
            <a:lvl3pPr marL="860199" indent="0">
              <a:buNone/>
              <a:defRPr sz="1693" b="1"/>
            </a:lvl3pPr>
            <a:lvl4pPr marL="1290299" indent="0">
              <a:buNone/>
              <a:defRPr sz="1505" b="1"/>
            </a:lvl4pPr>
            <a:lvl5pPr marL="1720398" indent="0">
              <a:buNone/>
              <a:defRPr sz="1505" b="1"/>
            </a:lvl5pPr>
            <a:lvl6pPr marL="2150498" indent="0">
              <a:buNone/>
              <a:defRPr sz="1505" b="1"/>
            </a:lvl6pPr>
            <a:lvl7pPr marL="2580597" indent="0">
              <a:buNone/>
              <a:defRPr sz="1505" b="1"/>
            </a:lvl7pPr>
            <a:lvl8pPr marL="3010697" indent="0">
              <a:buNone/>
              <a:defRPr sz="1505" b="1"/>
            </a:lvl8pPr>
            <a:lvl9pPr marL="3440796" indent="0">
              <a:buNone/>
              <a:defRPr sz="1505" b="1"/>
            </a:lvl9pPr>
          </a:lstStyle>
          <a:p>
            <a:pPr lvl="0"/>
            <a:r>
              <a:rPr lang="pt-BR"/>
              <a:t>Clique para editar o texto mestre</a:t>
            </a:r>
          </a:p>
        </p:txBody>
      </p:sp>
      <p:sp>
        <p:nvSpPr>
          <p:cNvPr id="4" name="Espaço Reservado para Conteúdo 3"/>
          <p:cNvSpPr>
            <a:spLocks noGrp="1"/>
          </p:cNvSpPr>
          <p:nvPr>
            <p:ph sz="half" idx="2"/>
          </p:nvPr>
        </p:nvSpPr>
        <p:spPr>
          <a:xfrm>
            <a:off x="609604" y="2174875"/>
            <a:ext cx="5386917" cy="3951288"/>
          </a:xfrm>
        </p:spPr>
        <p:txBody>
          <a:bodyPr/>
          <a:lstStyle>
            <a:lvl1pPr>
              <a:defRPr sz="2258"/>
            </a:lvl1pPr>
            <a:lvl2pPr>
              <a:defRPr sz="1882"/>
            </a:lvl2pPr>
            <a:lvl3pPr>
              <a:defRPr sz="1693"/>
            </a:lvl3pPr>
            <a:lvl4pPr>
              <a:defRPr sz="1505"/>
            </a:lvl4pPr>
            <a:lvl5pPr>
              <a:defRPr sz="1505"/>
            </a:lvl5pPr>
            <a:lvl6pPr>
              <a:defRPr sz="1505"/>
            </a:lvl6pPr>
            <a:lvl7pPr>
              <a:defRPr sz="1505"/>
            </a:lvl7pPr>
            <a:lvl8pPr>
              <a:defRPr sz="1505"/>
            </a:lvl8pPr>
            <a:lvl9pPr>
              <a:defRPr sz="1505"/>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76" y="1535113"/>
            <a:ext cx="5389033" cy="639762"/>
          </a:xfrm>
        </p:spPr>
        <p:txBody>
          <a:bodyPr anchor="b"/>
          <a:lstStyle>
            <a:lvl1pPr marL="0" indent="0">
              <a:buNone/>
              <a:defRPr sz="2258" b="1"/>
            </a:lvl1pPr>
            <a:lvl2pPr marL="430100" indent="0">
              <a:buNone/>
              <a:defRPr sz="1882" b="1"/>
            </a:lvl2pPr>
            <a:lvl3pPr marL="860199" indent="0">
              <a:buNone/>
              <a:defRPr sz="1693" b="1"/>
            </a:lvl3pPr>
            <a:lvl4pPr marL="1290299" indent="0">
              <a:buNone/>
              <a:defRPr sz="1505" b="1"/>
            </a:lvl4pPr>
            <a:lvl5pPr marL="1720398" indent="0">
              <a:buNone/>
              <a:defRPr sz="1505" b="1"/>
            </a:lvl5pPr>
            <a:lvl6pPr marL="2150498" indent="0">
              <a:buNone/>
              <a:defRPr sz="1505" b="1"/>
            </a:lvl6pPr>
            <a:lvl7pPr marL="2580597" indent="0">
              <a:buNone/>
              <a:defRPr sz="1505" b="1"/>
            </a:lvl7pPr>
            <a:lvl8pPr marL="3010697" indent="0">
              <a:buNone/>
              <a:defRPr sz="1505" b="1"/>
            </a:lvl8pPr>
            <a:lvl9pPr marL="3440796" indent="0">
              <a:buNone/>
              <a:defRPr sz="1505" b="1"/>
            </a:lvl9pPr>
          </a:lstStyle>
          <a:p>
            <a:pPr lvl="0"/>
            <a:r>
              <a:rPr lang="pt-BR"/>
              <a:t>Clique para editar o texto mestre</a:t>
            </a:r>
          </a:p>
        </p:txBody>
      </p:sp>
      <p:sp>
        <p:nvSpPr>
          <p:cNvPr id="6" name="Espaço Reservado para Conteúdo 5"/>
          <p:cNvSpPr>
            <a:spLocks noGrp="1"/>
          </p:cNvSpPr>
          <p:nvPr>
            <p:ph sz="quarter" idx="4"/>
          </p:nvPr>
        </p:nvSpPr>
        <p:spPr>
          <a:xfrm>
            <a:off x="6193376" y="2174875"/>
            <a:ext cx="5389033" cy="3951288"/>
          </a:xfrm>
        </p:spPr>
        <p:txBody>
          <a:bodyPr/>
          <a:lstStyle>
            <a:lvl1pPr>
              <a:defRPr sz="2258"/>
            </a:lvl1pPr>
            <a:lvl2pPr>
              <a:defRPr sz="1882"/>
            </a:lvl2pPr>
            <a:lvl3pPr>
              <a:defRPr sz="1693"/>
            </a:lvl3pPr>
            <a:lvl4pPr>
              <a:defRPr sz="1505"/>
            </a:lvl4pPr>
            <a:lvl5pPr>
              <a:defRPr sz="1505"/>
            </a:lvl5pPr>
            <a:lvl6pPr>
              <a:defRPr sz="1505"/>
            </a:lvl6pPr>
            <a:lvl7pPr>
              <a:defRPr sz="1505"/>
            </a:lvl7pPr>
            <a:lvl8pPr>
              <a:defRPr sz="1505"/>
            </a:lvl8pPr>
            <a:lvl9pPr>
              <a:defRPr sz="1505"/>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1673843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856701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3792413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474645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4" y="273050"/>
            <a:ext cx="4011085" cy="1162050"/>
          </a:xfrm>
        </p:spPr>
        <p:txBody>
          <a:bodyPr anchor="b"/>
          <a:lstStyle>
            <a:lvl1pPr algn="l">
              <a:defRPr sz="1882" b="1"/>
            </a:lvl1pPr>
          </a:lstStyle>
          <a:p>
            <a:r>
              <a:rPr lang="pt-BR"/>
              <a:t>Clique para editar o título mestre</a:t>
            </a:r>
          </a:p>
        </p:txBody>
      </p:sp>
      <p:sp>
        <p:nvSpPr>
          <p:cNvPr id="3" name="Espaço Reservado para Conteúdo 2"/>
          <p:cNvSpPr>
            <a:spLocks noGrp="1"/>
          </p:cNvSpPr>
          <p:nvPr>
            <p:ph idx="1"/>
          </p:nvPr>
        </p:nvSpPr>
        <p:spPr>
          <a:xfrm>
            <a:off x="4766737" y="273063"/>
            <a:ext cx="6815667" cy="5853113"/>
          </a:xfrm>
        </p:spPr>
        <p:txBody>
          <a:bodyPr/>
          <a:lstStyle>
            <a:lvl1pPr>
              <a:defRPr sz="3011"/>
            </a:lvl1pPr>
            <a:lvl2pPr>
              <a:defRPr sz="2634"/>
            </a:lvl2pPr>
            <a:lvl3pPr>
              <a:defRPr sz="2258"/>
            </a:lvl3pPr>
            <a:lvl4pPr>
              <a:defRPr sz="1882"/>
            </a:lvl4pPr>
            <a:lvl5pPr>
              <a:defRPr sz="1882"/>
            </a:lvl5pPr>
            <a:lvl6pPr>
              <a:defRPr sz="1882"/>
            </a:lvl6pPr>
            <a:lvl7pPr>
              <a:defRPr sz="1882"/>
            </a:lvl7pPr>
            <a:lvl8pPr>
              <a:defRPr sz="1882"/>
            </a:lvl8pPr>
            <a:lvl9pPr>
              <a:defRPr sz="1882"/>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4" y="1435103"/>
            <a:ext cx="4011085" cy="4691063"/>
          </a:xfrm>
        </p:spPr>
        <p:txBody>
          <a:bodyPr/>
          <a:lstStyle>
            <a:lvl1pPr marL="0" indent="0">
              <a:buNone/>
              <a:defRPr sz="1317"/>
            </a:lvl1pPr>
            <a:lvl2pPr marL="430100" indent="0">
              <a:buNone/>
              <a:defRPr sz="1129"/>
            </a:lvl2pPr>
            <a:lvl3pPr marL="860199" indent="0">
              <a:buNone/>
              <a:defRPr sz="940"/>
            </a:lvl3pPr>
            <a:lvl4pPr marL="1290299" indent="0">
              <a:buNone/>
              <a:defRPr sz="847"/>
            </a:lvl4pPr>
            <a:lvl5pPr marL="1720398" indent="0">
              <a:buNone/>
              <a:defRPr sz="847"/>
            </a:lvl5pPr>
            <a:lvl6pPr marL="2150498" indent="0">
              <a:buNone/>
              <a:defRPr sz="847"/>
            </a:lvl6pPr>
            <a:lvl7pPr marL="2580597" indent="0">
              <a:buNone/>
              <a:defRPr sz="847"/>
            </a:lvl7pPr>
            <a:lvl8pPr marL="3010697" indent="0">
              <a:buNone/>
              <a:defRPr sz="847"/>
            </a:lvl8pPr>
            <a:lvl9pPr marL="3440796" indent="0">
              <a:buNone/>
              <a:defRPr sz="847"/>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51393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1882"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011"/>
            </a:lvl1pPr>
            <a:lvl2pPr marL="430100" indent="0">
              <a:buNone/>
              <a:defRPr sz="2634"/>
            </a:lvl2pPr>
            <a:lvl3pPr marL="860199" indent="0">
              <a:buNone/>
              <a:defRPr sz="2258"/>
            </a:lvl3pPr>
            <a:lvl4pPr marL="1290299" indent="0">
              <a:buNone/>
              <a:defRPr sz="1882"/>
            </a:lvl4pPr>
            <a:lvl5pPr marL="1720398" indent="0">
              <a:buNone/>
              <a:defRPr sz="1882"/>
            </a:lvl5pPr>
            <a:lvl6pPr marL="2150498" indent="0">
              <a:buNone/>
              <a:defRPr sz="1882"/>
            </a:lvl6pPr>
            <a:lvl7pPr marL="2580597" indent="0">
              <a:buNone/>
              <a:defRPr sz="1882"/>
            </a:lvl7pPr>
            <a:lvl8pPr marL="3010697" indent="0">
              <a:buNone/>
              <a:defRPr sz="1882"/>
            </a:lvl8pPr>
            <a:lvl9pPr marL="3440796" indent="0">
              <a:buNone/>
              <a:defRPr sz="1882"/>
            </a:lvl9pPr>
          </a:lstStyle>
          <a:p>
            <a:r>
              <a:rPr lang="pt-BR"/>
              <a:t>Clique no ícone para adicionar uma imagem</a:t>
            </a: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317"/>
            </a:lvl1pPr>
            <a:lvl2pPr marL="430100" indent="0">
              <a:buNone/>
              <a:defRPr sz="1129"/>
            </a:lvl2pPr>
            <a:lvl3pPr marL="860199" indent="0">
              <a:buNone/>
              <a:defRPr sz="940"/>
            </a:lvl3pPr>
            <a:lvl4pPr marL="1290299" indent="0">
              <a:buNone/>
              <a:defRPr sz="847"/>
            </a:lvl4pPr>
            <a:lvl5pPr marL="1720398" indent="0">
              <a:buNone/>
              <a:defRPr sz="847"/>
            </a:lvl5pPr>
            <a:lvl6pPr marL="2150498" indent="0">
              <a:buNone/>
              <a:defRPr sz="847"/>
            </a:lvl6pPr>
            <a:lvl7pPr marL="2580597" indent="0">
              <a:buNone/>
              <a:defRPr sz="847"/>
            </a:lvl7pPr>
            <a:lvl8pPr marL="3010697" indent="0">
              <a:buNone/>
              <a:defRPr sz="847"/>
            </a:lvl8pPr>
            <a:lvl9pPr marL="3440796" indent="0">
              <a:buNone/>
              <a:defRPr sz="847"/>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2304502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2258701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3" y="274651"/>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51"/>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836DE28-CC69-49CF-9359-9DA23797D574}" type="datetimeFigureOut">
              <a:rPr lang="pt-BR" smtClean="0"/>
              <a:pPr/>
              <a:t>24/04/2025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FDCCE7F-8153-4EB9-ACAC-87301F132ECB}" type="slidenum">
              <a:rPr lang="pt-BR" smtClean="0"/>
              <a:pPr/>
              <a:t>‹nº›</a:t>
            </a:fld>
            <a:endParaRPr lang="pt-BR"/>
          </a:p>
        </p:txBody>
      </p:sp>
    </p:spTree>
    <p:extLst>
      <p:ext uri="{BB962C8B-B14F-4D97-AF65-F5344CB8AC3E}">
        <p14:creationId xmlns:p14="http://schemas.microsoft.com/office/powerpoint/2010/main" val="2912514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spTree>
      <p:nvGrpSpPr>
        <p:cNvPr id="1" name=""/>
        <p:cNvGrpSpPr/>
        <p:nvPr/>
      </p:nvGrpSpPr>
      <p:grpSpPr>
        <a:xfrm>
          <a:off x="0" y="0"/>
          <a:ext cx="0" cy="0"/>
          <a:chOff x="0" y="0"/>
          <a:chExt cx="0" cy="0"/>
        </a:xfrm>
      </p:grpSpPr>
      <p:pic>
        <p:nvPicPr>
          <p:cNvPr id="5" name="Picture 4"/>
          <p:cNvPicPr>
            <a:picLocks/>
          </p:cNvPicPr>
          <p:nvPr userDrawn="1"/>
        </p:nvPicPr>
        <p:blipFill>
          <a:blip r:embed="rId2"/>
          <a:stretch>
            <a:fillRect/>
          </a:stretch>
        </p:blipFill>
        <p:spPr>
          <a:xfrm>
            <a:off x="-88187" y="-27384"/>
            <a:ext cx="12424880" cy="4464496"/>
          </a:xfrm>
          <a:prstGeom prst="rect">
            <a:avLst/>
          </a:prstGeom>
        </p:spPr>
      </p:pic>
      <p:sp>
        <p:nvSpPr>
          <p:cNvPr id="2" name="Título 1"/>
          <p:cNvSpPr>
            <a:spLocks noGrp="1"/>
          </p:cNvSpPr>
          <p:nvPr>
            <p:ph type="title"/>
          </p:nvPr>
        </p:nvSpPr>
        <p:spPr>
          <a:xfrm>
            <a:off x="963087" y="4406913"/>
            <a:ext cx="10363201" cy="1362075"/>
          </a:xfrm>
        </p:spPr>
        <p:txBody>
          <a:bodyPr anchor="ctr"/>
          <a:lstStyle>
            <a:lvl1pPr algn="l">
              <a:defRPr sz="3763" b="1" cap="all">
                <a:solidFill>
                  <a:srgbClr val="314D5B"/>
                </a:solidFill>
              </a:defRPr>
            </a:lvl1pPr>
          </a:lstStyle>
          <a:p>
            <a:r>
              <a:rPr lang="pt-BR" dirty="0"/>
              <a:t>Clique para editar o estilo do título mestre</a:t>
            </a:r>
          </a:p>
        </p:txBody>
      </p:sp>
      <p:sp>
        <p:nvSpPr>
          <p:cNvPr id="3" name="Espaço Reservado para Texto 2"/>
          <p:cNvSpPr>
            <a:spLocks noGrp="1"/>
          </p:cNvSpPr>
          <p:nvPr>
            <p:ph type="body" idx="1"/>
          </p:nvPr>
        </p:nvSpPr>
        <p:spPr>
          <a:xfrm>
            <a:off x="3887756" y="1"/>
            <a:ext cx="7438528" cy="4406900"/>
          </a:xfrm>
        </p:spPr>
        <p:txBody>
          <a:bodyPr anchor="b"/>
          <a:lstStyle>
            <a:lvl1pPr marL="0" indent="0" algn="r">
              <a:buNone/>
              <a:defRPr sz="4139">
                <a:solidFill>
                  <a:srgbClr val="D7E4E9"/>
                </a:solidFill>
              </a:defRPr>
            </a:lvl1pPr>
            <a:lvl2pPr marL="430100" indent="0">
              <a:buNone/>
              <a:defRPr sz="1693"/>
            </a:lvl2pPr>
            <a:lvl3pPr marL="860199" indent="0">
              <a:buNone/>
              <a:defRPr sz="1505"/>
            </a:lvl3pPr>
            <a:lvl4pPr marL="1290299" indent="0">
              <a:buNone/>
              <a:defRPr sz="1317"/>
            </a:lvl4pPr>
            <a:lvl5pPr marL="1720398" indent="0">
              <a:buNone/>
              <a:defRPr sz="1317"/>
            </a:lvl5pPr>
            <a:lvl6pPr marL="2150498" indent="0">
              <a:buNone/>
              <a:defRPr sz="1317"/>
            </a:lvl6pPr>
            <a:lvl7pPr marL="2580597" indent="0">
              <a:buNone/>
              <a:defRPr sz="1317"/>
            </a:lvl7pPr>
            <a:lvl8pPr marL="3010697" indent="0">
              <a:buNone/>
              <a:defRPr sz="1317"/>
            </a:lvl8pPr>
            <a:lvl9pPr marL="3440796" indent="0">
              <a:buNone/>
              <a:defRPr sz="1317"/>
            </a:lvl9pPr>
          </a:lstStyle>
          <a:p>
            <a:pPr lvl="0"/>
            <a:r>
              <a:rPr lang="pt-BR" dirty="0"/>
              <a:t>Clique para editar os estilos do texto mestre</a:t>
            </a:r>
          </a:p>
        </p:txBody>
      </p:sp>
      <p:sp>
        <p:nvSpPr>
          <p:cNvPr id="7" name="Picture Placeholder 6"/>
          <p:cNvSpPr>
            <a:spLocks noGrp="1"/>
          </p:cNvSpPr>
          <p:nvPr>
            <p:ph type="pic" sz="quarter" idx="10"/>
          </p:nvPr>
        </p:nvSpPr>
        <p:spPr>
          <a:xfrm>
            <a:off x="9" y="115901"/>
            <a:ext cx="3790951" cy="4105275"/>
          </a:xfrm>
        </p:spPr>
        <p:txBody>
          <a:bodyPr/>
          <a:lstStyle/>
          <a:p>
            <a:endParaRPr lang="en-US"/>
          </a:p>
        </p:txBody>
      </p:sp>
    </p:spTree>
    <p:extLst>
      <p:ext uri="{BB962C8B-B14F-4D97-AF65-F5344CB8AC3E}">
        <p14:creationId xmlns:p14="http://schemas.microsoft.com/office/powerpoint/2010/main" val="3203349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6"/>
            <a:ext cx="5384800" cy="4525963"/>
          </a:xfrm>
        </p:spPr>
        <p:txBody>
          <a:bodyPr/>
          <a:lstStyle>
            <a:lvl1pPr>
              <a:defRPr sz="2634"/>
            </a:lvl1pPr>
            <a:lvl2pPr>
              <a:defRPr sz="2258"/>
            </a:lvl2pPr>
            <a:lvl3pPr>
              <a:defRPr sz="1882"/>
            </a:lvl3pPr>
            <a:lvl4pPr>
              <a:defRPr sz="1693"/>
            </a:lvl4pPr>
            <a:lvl5pPr>
              <a:defRPr sz="1693"/>
            </a:lvl5pPr>
            <a:lvl6pPr>
              <a:defRPr sz="1693"/>
            </a:lvl6pPr>
            <a:lvl7pPr>
              <a:defRPr sz="1693"/>
            </a:lvl7pPr>
            <a:lvl8pPr>
              <a:defRPr sz="1693"/>
            </a:lvl8pPr>
            <a:lvl9pPr>
              <a:defRPr sz="1693"/>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6"/>
            <a:ext cx="5384800" cy="4525963"/>
          </a:xfrm>
        </p:spPr>
        <p:txBody>
          <a:bodyPr/>
          <a:lstStyle>
            <a:lvl1pPr>
              <a:defRPr sz="2634"/>
            </a:lvl1pPr>
            <a:lvl2pPr>
              <a:defRPr sz="2258"/>
            </a:lvl2pPr>
            <a:lvl3pPr>
              <a:defRPr sz="1882"/>
            </a:lvl3pPr>
            <a:lvl4pPr>
              <a:defRPr sz="1693"/>
            </a:lvl4pPr>
            <a:lvl5pPr>
              <a:defRPr sz="1693"/>
            </a:lvl5pPr>
            <a:lvl6pPr>
              <a:defRPr sz="1693"/>
            </a:lvl6pPr>
            <a:lvl7pPr>
              <a:defRPr sz="1693"/>
            </a:lvl7pPr>
            <a:lvl8pPr>
              <a:defRPr sz="1693"/>
            </a:lvl8pPr>
            <a:lvl9pPr>
              <a:defRPr sz="1693"/>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TextBox 4"/>
          <p:cNvSpPr txBox="1"/>
          <p:nvPr userDrawn="1"/>
        </p:nvSpPr>
        <p:spPr>
          <a:xfrm>
            <a:off x="9956807" y="6473825"/>
            <a:ext cx="184731" cy="369332"/>
          </a:xfrm>
          <a:prstGeom prst="rect">
            <a:avLst/>
          </a:prstGeom>
          <a:noFill/>
        </p:spPr>
        <p:txBody>
          <a:bodyPr wrap="none" rtlCol="0">
            <a:spAutoFit/>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2966859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4638"/>
            <a:ext cx="109728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4" y="1535113"/>
            <a:ext cx="5386917" cy="639762"/>
          </a:xfrm>
        </p:spPr>
        <p:txBody>
          <a:bodyPr anchor="b"/>
          <a:lstStyle>
            <a:lvl1pPr marL="0" indent="0">
              <a:buNone/>
              <a:defRPr sz="2258" b="1"/>
            </a:lvl1pPr>
            <a:lvl2pPr marL="430100" indent="0">
              <a:buNone/>
              <a:defRPr sz="1882" b="1"/>
            </a:lvl2pPr>
            <a:lvl3pPr marL="860199" indent="0">
              <a:buNone/>
              <a:defRPr sz="1693" b="1"/>
            </a:lvl3pPr>
            <a:lvl4pPr marL="1290299" indent="0">
              <a:buNone/>
              <a:defRPr sz="1505" b="1"/>
            </a:lvl4pPr>
            <a:lvl5pPr marL="1720398" indent="0">
              <a:buNone/>
              <a:defRPr sz="1505" b="1"/>
            </a:lvl5pPr>
            <a:lvl6pPr marL="2150498" indent="0">
              <a:buNone/>
              <a:defRPr sz="1505" b="1"/>
            </a:lvl6pPr>
            <a:lvl7pPr marL="2580597" indent="0">
              <a:buNone/>
              <a:defRPr sz="1505" b="1"/>
            </a:lvl7pPr>
            <a:lvl8pPr marL="3010697" indent="0">
              <a:buNone/>
              <a:defRPr sz="1505" b="1"/>
            </a:lvl8pPr>
            <a:lvl9pPr marL="3440796" indent="0">
              <a:buNone/>
              <a:defRPr sz="1505" b="1"/>
            </a:lvl9pPr>
          </a:lstStyle>
          <a:p>
            <a:pPr lvl="0"/>
            <a:r>
              <a:rPr lang="pt-BR"/>
              <a:t>Clique para editar os estilos do texto mestre</a:t>
            </a:r>
          </a:p>
        </p:txBody>
      </p:sp>
      <p:sp>
        <p:nvSpPr>
          <p:cNvPr id="4" name="Espaço Reservado para Conteúdo 3"/>
          <p:cNvSpPr>
            <a:spLocks noGrp="1"/>
          </p:cNvSpPr>
          <p:nvPr>
            <p:ph sz="half" idx="2"/>
          </p:nvPr>
        </p:nvSpPr>
        <p:spPr>
          <a:xfrm>
            <a:off x="609604" y="2174875"/>
            <a:ext cx="5386917" cy="3951288"/>
          </a:xfrm>
        </p:spPr>
        <p:txBody>
          <a:bodyPr/>
          <a:lstStyle>
            <a:lvl1pPr>
              <a:defRPr sz="2258"/>
            </a:lvl1pPr>
            <a:lvl2pPr>
              <a:defRPr sz="1882"/>
            </a:lvl2pPr>
            <a:lvl3pPr>
              <a:defRPr sz="1693"/>
            </a:lvl3pPr>
            <a:lvl4pPr>
              <a:defRPr sz="1505"/>
            </a:lvl4pPr>
            <a:lvl5pPr>
              <a:defRPr sz="1505"/>
            </a:lvl5pPr>
            <a:lvl6pPr>
              <a:defRPr sz="1505"/>
            </a:lvl6pPr>
            <a:lvl7pPr>
              <a:defRPr sz="1505"/>
            </a:lvl7pPr>
            <a:lvl8pPr>
              <a:defRPr sz="1505"/>
            </a:lvl8pPr>
            <a:lvl9pPr>
              <a:defRPr sz="1505"/>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76" y="1535113"/>
            <a:ext cx="5389033" cy="639762"/>
          </a:xfrm>
        </p:spPr>
        <p:txBody>
          <a:bodyPr anchor="b"/>
          <a:lstStyle>
            <a:lvl1pPr marL="0" indent="0">
              <a:buNone/>
              <a:defRPr sz="2258" b="1"/>
            </a:lvl1pPr>
            <a:lvl2pPr marL="430100" indent="0">
              <a:buNone/>
              <a:defRPr sz="1882" b="1"/>
            </a:lvl2pPr>
            <a:lvl3pPr marL="860199" indent="0">
              <a:buNone/>
              <a:defRPr sz="1693" b="1"/>
            </a:lvl3pPr>
            <a:lvl4pPr marL="1290299" indent="0">
              <a:buNone/>
              <a:defRPr sz="1505" b="1"/>
            </a:lvl4pPr>
            <a:lvl5pPr marL="1720398" indent="0">
              <a:buNone/>
              <a:defRPr sz="1505" b="1"/>
            </a:lvl5pPr>
            <a:lvl6pPr marL="2150498" indent="0">
              <a:buNone/>
              <a:defRPr sz="1505" b="1"/>
            </a:lvl6pPr>
            <a:lvl7pPr marL="2580597" indent="0">
              <a:buNone/>
              <a:defRPr sz="1505" b="1"/>
            </a:lvl7pPr>
            <a:lvl8pPr marL="3010697" indent="0">
              <a:buNone/>
              <a:defRPr sz="1505" b="1"/>
            </a:lvl8pPr>
            <a:lvl9pPr marL="3440796" indent="0">
              <a:buNone/>
              <a:defRPr sz="1505" b="1"/>
            </a:lvl9pPr>
          </a:lstStyle>
          <a:p>
            <a:pPr lvl="0"/>
            <a:r>
              <a:rPr lang="pt-BR"/>
              <a:t>Clique para editar os estilos do texto mestre</a:t>
            </a:r>
          </a:p>
        </p:txBody>
      </p:sp>
      <p:sp>
        <p:nvSpPr>
          <p:cNvPr id="6" name="Espaço Reservado para Conteúdo 5"/>
          <p:cNvSpPr>
            <a:spLocks noGrp="1"/>
          </p:cNvSpPr>
          <p:nvPr>
            <p:ph sz="quarter" idx="4"/>
          </p:nvPr>
        </p:nvSpPr>
        <p:spPr>
          <a:xfrm>
            <a:off x="6193376" y="2174875"/>
            <a:ext cx="5389033" cy="3951288"/>
          </a:xfrm>
        </p:spPr>
        <p:txBody>
          <a:bodyPr/>
          <a:lstStyle>
            <a:lvl1pPr>
              <a:defRPr sz="2258"/>
            </a:lvl1pPr>
            <a:lvl2pPr>
              <a:defRPr sz="1882"/>
            </a:lvl2pPr>
            <a:lvl3pPr>
              <a:defRPr sz="1693"/>
            </a:lvl3pPr>
            <a:lvl4pPr>
              <a:defRPr sz="1505"/>
            </a:lvl4pPr>
            <a:lvl5pPr>
              <a:defRPr sz="1505"/>
            </a:lvl5pPr>
            <a:lvl6pPr>
              <a:defRPr sz="1505"/>
            </a:lvl6pPr>
            <a:lvl7pPr>
              <a:defRPr sz="1505"/>
            </a:lvl7pPr>
            <a:lvl8pPr>
              <a:defRPr sz="1505"/>
            </a:lvl8pPr>
            <a:lvl9pPr>
              <a:defRPr sz="1505"/>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64305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1118054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485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4" y="273050"/>
            <a:ext cx="4011085" cy="1162050"/>
          </a:xfrm>
        </p:spPr>
        <p:txBody>
          <a:bodyPr anchor="b"/>
          <a:lstStyle>
            <a:lvl1pPr algn="l">
              <a:defRPr sz="1882" b="1"/>
            </a:lvl1pPr>
          </a:lstStyle>
          <a:p>
            <a:r>
              <a:rPr lang="pt-BR"/>
              <a:t>Clique para editar o estilo do título mestre</a:t>
            </a:r>
          </a:p>
        </p:txBody>
      </p:sp>
      <p:sp>
        <p:nvSpPr>
          <p:cNvPr id="3" name="Espaço Reservado para Conteúdo 2"/>
          <p:cNvSpPr>
            <a:spLocks noGrp="1"/>
          </p:cNvSpPr>
          <p:nvPr>
            <p:ph idx="1"/>
          </p:nvPr>
        </p:nvSpPr>
        <p:spPr>
          <a:xfrm>
            <a:off x="4766737" y="273063"/>
            <a:ext cx="6815667" cy="5853113"/>
          </a:xfrm>
        </p:spPr>
        <p:txBody>
          <a:bodyPr/>
          <a:lstStyle>
            <a:lvl1pPr>
              <a:defRPr sz="3011"/>
            </a:lvl1pPr>
            <a:lvl2pPr>
              <a:defRPr sz="2634"/>
            </a:lvl2pPr>
            <a:lvl3pPr>
              <a:defRPr sz="2258"/>
            </a:lvl3pPr>
            <a:lvl4pPr>
              <a:defRPr sz="1882"/>
            </a:lvl4pPr>
            <a:lvl5pPr>
              <a:defRPr sz="1882"/>
            </a:lvl5pPr>
            <a:lvl6pPr>
              <a:defRPr sz="1882"/>
            </a:lvl6pPr>
            <a:lvl7pPr>
              <a:defRPr sz="1882"/>
            </a:lvl7pPr>
            <a:lvl8pPr>
              <a:defRPr sz="1882"/>
            </a:lvl8pPr>
            <a:lvl9pPr>
              <a:defRPr sz="1882"/>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4" y="1435103"/>
            <a:ext cx="4011085" cy="4691063"/>
          </a:xfrm>
        </p:spPr>
        <p:txBody>
          <a:bodyPr/>
          <a:lstStyle>
            <a:lvl1pPr marL="0" indent="0">
              <a:buNone/>
              <a:defRPr sz="1317"/>
            </a:lvl1pPr>
            <a:lvl2pPr marL="430100" indent="0">
              <a:buNone/>
              <a:defRPr sz="1129"/>
            </a:lvl2pPr>
            <a:lvl3pPr marL="860199" indent="0">
              <a:buNone/>
              <a:defRPr sz="940"/>
            </a:lvl3pPr>
            <a:lvl4pPr marL="1290299" indent="0">
              <a:buNone/>
              <a:defRPr sz="847"/>
            </a:lvl4pPr>
            <a:lvl5pPr marL="1720398" indent="0">
              <a:buNone/>
              <a:defRPr sz="847"/>
            </a:lvl5pPr>
            <a:lvl6pPr marL="2150498" indent="0">
              <a:buNone/>
              <a:defRPr sz="847"/>
            </a:lvl6pPr>
            <a:lvl7pPr marL="2580597" indent="0">
              <a:buNone/>
              <a:defRPr sz="847"/>
            </a:lvl7pPr>
            <a:lvl8pPr marL="3010697" indent="0">
              <a:buNone/>
              <a:defRPr sz="847"/>
            </a:lvl8pPr>
            <a:lvl9pPr marL="3440796" indent="0">
              <a:buNone/>
              <a:defRPr sz="847"/>
            </a:lvl9pPr>
          </a:lstStyle>
          <a:p>
            <a:pPr lvl="0"/>
            <a:r>
              <a:rPr lang="pt-BR"/>
              <a:t>Clique para editar os estilos do texto mestre</a:t>
            </a:r>
          </a:p>
        </p:txBody>
      </p:sp>
    </p:spTree>
    <p:extLst>
      <p:ext uri="{BB962C8B-B14F-4D97-AF65-F5344CB8AC3E}">
        <p14:creationId xmlns:p14="http://schemas.microsoft.com/office/powerpoint/2010/main" val="732217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1882"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011"/>
            </a:lvl1pPr>
            <a:lvl2pPr marL="430100" indent="0">
              <a:buNone/>
              <a:defRPr sz="2634"/>
            </a:lvl2pPr>
            <a:lvl3pPr marL="860199" indent="0">
              <a:buNone/>
              <a:defRPr sz="2258"/>
            </a:lvl3pPr>
            <a:lvl4pPr marL="1290299" indent="0">
              <a:buNone/>
              <a:defRPr sz="1882"/>
            </a:lvl4pPr>
            <a:lvl5pPr marL="1720398" indent="0">
              <a:buNone/>
              <a:defRPr sz="1882"/>
            </a:lvl5pPr>
            <a:lvl6pPr marL="2150498" indent="0">
              <a:buNone/>
              <a:defRPr sz="1882"/>
            </a:lvl6pPr>
            <a:lvl7pPr marL="2580597" indent="0">
              <a:buNone/>
              <a:defRPr sz="1882"/>
            </a:lvl7pPr>
            <a:lvl8pPr marL="3010697" indent="0">
              <a:buNone/>
              <a:defRPr sz="1882"/>
            </a:lvl8pPr>
            <a:lvl9pPr marL="3440796" indent="0">
              <a:buNone/>
              <a:defRPr sz="1882"/>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317"/>
            </a:lvl1pPr>
            <a:lvl2pPr marL="430100" indent="0">
              <a:buNone/>
              <a:defRPr sz="1129"/>
            </a:lvl2pPr>
            <a:lvl3pPr marL="860199" indent="0">
              <a:buNone/>
              <a:defRPr sz="940"/>
            </a:lvl3pPr>
            <a:lvl4pPr marL="1290299" indent="0">
              <a:buNone/>
              <a:defRPr sz="847"/>
            </a:lvl4pPr>
            <a:lvl5pPr marL="1720398" indent="0">
              <a:buNone/>
              <a:defRPr sz="847"/>
            </a:lvl5pPr>
            <a:lvl6pPr marL="2150498" indent="0">
              <a:buNone/>
              <a:defRPr sz="847"/>
            </a:lvl6pPr>
            <a:lvl7pPr marL="2580597" indent="0">
              <a:buNone/>
              <a:defRPr sz="847"/>
            </a:lvl7pPr>
            <a:lvl8pPr marL="3010697" indent="0">
              <a:buNone/>
              <a:defRPr sz="847"/>
            </a:lvl8pPr>
            <a:lvl9pPr marL="3440796" indent="0">
              <a:buNone/>
              <a:defRPr sz="847"/>
            </a:lvl9pPr>
          </a:lstStyle>
          <a:p>
            <a:pPr lvl="0"/>
            <a:r>
              <a:rPr lang="pt-BR"/>
              <a:t>Clique para editar os estilos do texto mestre</a:t>
            </a:r>
          </a:p>
        </p:txBody>
      </p:sp>
    </p:spTree>
    <p:extLst>
      <p:ext uri="{BB962C8B-B14F-4D97-AF65-F5344CB8AC3E}">
        <p14:creationId xmlns:p14="http://schemas.microsoft.com/office/powerpoint/2010/main" val="2792500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p:cNvPicPr>
          <p:nvPr userDrawn="1"/>
        </p:nvPicPr>
        <p:blipFill>
          <a:blip r:embed="rId15"/>
          <a:stretch>
            <a:fillRect/>
          </a:stretch>
        </p:blipFill>
        <p:spPr>
          <a:xfrm>
            <a:off x="-48681" y="0"/>
            <a:ext cx="12385376" cy="6957392"/>
          </a:xfrm>
          <a:prstGeom prst="rect">
            <a:avLst/>
          </a:prstGeom>
        </p:spPr>
      </p:pic>
      <p:sp>
        <p:nvSpPr>
          <p:cNvPr id="11" name="Text Box 17"/>
          <p:cNvSpPr txBox="1">
            <a:spLocks noChangeArrowheads="1"/>
          </p:cNvSpPr>
          <p:nvPr userDrawn="1"/>
        </p:nvSpPr>
        <p:spPr bwMode="auto">
          <a:xfrm>
            <a:off x="3931360" y="6430011"/>
            <a:ext cx="4800533" cy="359997"/>
          </a:xfrm>
          <a:prstGeom prst="rect">
            <a:avLst/>
          </a:prstGeom>
          <a:noFill/>
          <a:ln w="9525">
            <a:noFill/>
            <a:miter lim="800000"/>
            <a:headEnd/>
            <a:tailEnd/>
          </a:ln>
          <a:effectLst/>
        </p:spPr>
        <p:txBody>
          <a:bodyPr lIns="0" tIns="0" rIns="0" bIns="0" anchor="ctr" anchorCtr="1"/>
          <a:lstStyle/>
          <a:p>
            <a:pPr algn="ctr"/>
            <a:r>
              <a:rPr lang="pt-BR" sz="1505" dirty="0">
                <a:solidFill>
                  <a:srgbClr val="2A6272"/>
                </a:solidFill>
                <a:latin typeface="Calibri" panose="020F0502020204030204" pitchFamily="34" charset="0"/>
                <a:cs typeface="Calibri" panose="020F0502020204030204" pitchFamily="34" charset="0"/>
              </a:rPr>
              <a:t>www.gestaopublica.com.br</a:t>
            </a:r>
          </a:p>
        </p:txBody>
      </p:sp>
      <p:pic>
        <p:nvPicPr>
          <p:cNvPr id="10" name="Picture 9"/>
          <p:cNvPicPr>
            <a:picLocks/>
          </p:cNvPicPr>
          <p:nvPr userDrawn="1"/>
        </p:nvPicPr>
        <p:blipFill>
          <a:blip r:embed="rId16"/>
          <a:stretch>
            <a:fillRect/>
          </a:stretch>
        </p:blipFill>
        <p:spPr>
          <a:xfrm>
            <a:off x="-88187" y="-27382"/>
            <a:ext cx="12424880" cy="899996"/>
          </a:xfrm>
          <a:prstGeom prst="rect">
            <a:avLst/>
          </a:prstGeom>
        </p:spPr>
      </p:pic>
      <p:sp>
        <p:nvSpPr>
          <p:cNvPr id="1027" name="Rectangle 3"/>
          <p:cNvSpPr>
            <a:spLocks noGrp="1" noChangeArrowheads="1"/>
          </p:cNvSpPr>
          <p:nvPr>
            <p:ph type="body" idx="1"/>
          </p:nvPr>
        </p:nvSpPr>
        <p:spPr bwMode="auto">
          <a:xfrm>
            <a:off x="609603" y="908720"/>
            <a:ext cx="109728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026" name="Rectangle 2"/>
          <p:cNvSpPr>
            <a:spLocks noGrp="1" noChangeArrowheads="1"/>
          </p:cNvSpPr>
          <p:nvPr>
            <p:ph type="title"/>
          </p:nvPr>
        </p:nvSpPr>
        <p:spPr bwMode="auto">
          <a:xfrm>
            <a:off x="571461" y="26572"/>
            <a:ext cx="11010939"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r>
              <a:rPr lang="pt-BR" dirty="0"/>
              <a:t>Clique para editar o estilo do título mestre</a:t>
            </a:r>
          </a:p>
        </p:txBody>
      </p:sp>
      <p:pic>
        <p:nvPicPr>
          <p:cNvPr id="2" name="Picture 1" descr="Logo_GP.png"/>
          <p:cNvPicPr>
            <a:picLocks noChangeAspect="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5" y="6426805"/>
            <a:ext cx="1505347" cy="363203"/>
          </a:xfrm>
          <a:prstGeom prst="rect">
            <a:avLst/>
          </a:prstGeom>
        </p:spPr>
      </p:pic>
      <p:sp>
        <p:nvSpPr>
          <p:cNvPr id="12" name="Rectangle 3"/>
          <p:cNvSpPr txBox="1">
            <a:spLocks noChangeArrowheads="1"/>
          </p:cNvSpPr>
          <p:nvPr userDrawn="1"/>
        </p:nvSpPr>
        <p:spPr bwMode="auto">
          <a:xfrm>
            <a:off x="11280576" y="6525357"/>
            <a:ext cx="891680" cy="324279"/>
          </a:xfrm>
          <a:prstGeom prst="rect">
            <a:avLst/>
          </a:prstGeom>
          <a:noFill/>
          <a:ln w="9525">
            <a:noFill/>
            <a:miter lim="800000"/>
            <a:headEnd/>
            <a:tailEnd/>
          </a:ln>
          <a:effectLst/>
        </p:spPr>
        <p:txBody>
          <a:bodyPr vert="horz" wrap="square" lIns="86019" tIns="43010" rIns="86019" bIns="43010" numCol="1" anchor="ctr" anchorCtr="0" compatLnSpc="1">
            <a:prstTxWarp prst="textNoShape">
              <a:avLst/>
            </a:prstTxWarp>
          </a:bodyPr>
          <a:lstStyle>
            <a:lvl1pPr marL="342900" indent="-342900" algn="l" rtl="0" fontAlgn="base">
              <a:spcBef>
                <a:spcPct val="20000"/>
              </a:spcBef>
              <a:spcAft>
                <a:spcPct val="0"/>
              </a:spcAft>
              <a:buChar char="•"/>
              <a:defRPr sz="3200" b="1">
                <a:solidFill>
                  <a:srgbClr val="314D5B"/>
                </a:solidFill>
                <a:latin typeface="Calibri"/>
                <a:ea typeface="+mn-ea"/>
                <a:cs typeface="Calibri"/>
              </a:defRPr>
            </a:lvl1pPr>
            <a:lvl2pPr marL="742950" indent="-285750" algn="l" rtl="0" fontAlgn="base">
              <a:spcBef>
                <a:spcPct val="20000"/>
              </a:spcBef>
              <a:spcAft>
                <a:spcPct val="0"/>
              </a:spcAft>
              <a:buClr>
                <a:schemeClr val="tx1"/>
              </a:buClr>
              <a:buFont typeface="Wingdings" pitchFamily="2" charset="2"/>
              <a:buChar char="ü"/>
              <a:defRPr sz="2800">
                <a:solidFill>
                  <a:schemeClr val="tx1"/>
                </a:solidFill>
                <a:latin typeface="Calibri"/>
                <a:cs typeface="Calibri"/>
              </a:defRPr>
            </a:lvl2pPr>
            <a:lvl3pPr marL="1143000" indent="-228600" algn="l" rtl="0" fontAlgn="base">
              <a:spcBef>
                <a:spcPct val="20000"/>
              </a:spcBef>
              <a:spcAft>
                <a:spcPct val="0"/>
              </a:spcAft>
              <a:buFont typeface="Wingdings" pitchFamily="2" charset="2"/>
              <a:buChar char="Ä"/>
              <a:defRPr sz="2400">
                <a:solidFill>
                  <a:srgbClr val="4D4D4D"/>
                </a:solidFill>
                <a:latin typeface="Calibri"/>
                <a:cs typeface="Calibri"/>
              </a:defRPr>
            </a:lvl3pPr>
            <a:lvl4pPr marL="1600200" indent="-228600" algn="l" rtl="0" fontAlgn="base">
              <a:spcBef>
                <a:spcPct val="20000"/>
              </a:spcBef>
              <a:spcAft>
                <a:spcPct val="0"/>
              </a:spcAft>
              <a:buChar char="–"/>
              <a:defRPr sz="2000">
                <a:solidFill>
                  <a:srgbClr val="4D4D4D"/>
                </a:solidFill>
                <a:latin typeface="Calibri"/>
                <a:cs typeface="Calibri"/>
              </a:defRPr>
            </a:lvl4pPr>
            <a:lvl5pPr marL="2057400" indent="-228600" algn="l" rtl="0" fontAlgn="base">
              <a:spcBef>
                <a:spcPct val="20000"/>
              </a:spcBef>
              <a:spcAft>
                <a:spcPct val="0"/>
              </a:spcAft>
              <a:buChar char="»"/>
              <a:defRPr sz="2000">
                <a:solidFill>
                  <a:srgbClr val="4D4D4D"/>
                </a:solidFill>
                <a:latin typeface="Calibri"/>
                <a:cs typeface="Calibri"/>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a:lstStyle>
          <a:p>
            <a:pPr marL="0" indent="0" algn="r">
              <a:buNone/>
            </a:pPr>
            <a:fld id="{0C233D9B-534A-6A4A-AB6A-2AF974330833}" type="slidenum">
              <a:rPr lang="pt-BR" sz="1505" b="0" smtClean="0">
                <a:solidFill>
                  <a:srgbClr val="4D4D4D"/>
                </a:solidFill>
                <a:latin typeface="Calibri"/>
                <a:cs typeface="Calibri"/>
              </a:rPr>
              <a:pPr marL="0" indent="0" algn="r">
                <a:buNone/>
              </a:pPr>
              <a:t>‹nº›</a:t>
            </a:fld>
            <a:endParaRPr lang="pt-BR" sz="1505" b="0" dirty="0">
              <a:solidFill>
                <a:srgbClr val="4D4D4D"/>
              </a:solidFill>
              <a:latin typeface="Calibri"/>
              <a:cs typeface="Calibri"/>
            </a:endParaRPr>
          </a:p>
        </p:txBody>
      </p:sp>
    </p:spTree>
    <p:extLst>
      <p:ext uri="{BB962C8B-B14F-4D97-AF65-F5344CB8AC3E}">
        <p14:creationId xmlns:p14="http://schemas.microsoft.com/office/powerpoint/2010/main" val="335040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ctr" rtl="0" fontAlgn="base">
        <a:spcBef>
          <a:spcPct val="0"/>
        </a:spcBef>
        <a:spcAft>
          <a:spcPct val="0"/>
        </a:spcAft>
        <a:defRPr sz="3011">
          <a:solidFill>
            <a:srgbClr val="D7E4E9"/>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139">
          <a:solidFill>
            <a:srgbClr val="FF9900"/>
          </a:solidFill>
          <a:latin typeface="Franklin Gothic Medium" pitchFamily="34" charset="0"/>
        </a:defRPr>
      </a:lvl2pPr>
      <a:lvl3pPr algn="ctr" rtl="0" fontAlgn="base">
        <a:spcBef>
          <a:spcPct val="0"/>
        </a:spcBef>
        <a:spcAft>
          <a:spcPct val="0"/>
        </a:spcAft>
        <a:defRPr sz="4139">
          <a:solidFill>
            <a:srgbClr val="FF9900"/>
          </a:solidFill>
          <a:latin typeface="Franklin Gothic Medium" pitchFamily="34" charset="0"/>
        </a:defRPr>
      </a:lvl3pPr>
      <a:lvl4pPr algn="ctr" rtl="0" fontAlgn="base">
        <a:spcBef>
          <a:spcPct val="0"/>
        </a:spcBef>
        <a:spcAft>
          <a:spcPct val="0"/>
        </a:spcAft>
        <a:defRPr sz="4139">
          <a:solidFill>
            <a:srgbClr val="FF9900"/>
          </a:solidFill>
          <a:latin typeface="Franklin Gothic Medium" pitchFamily="34" charset="0"/>
        </a:defRPr>
      </a:lvl4pPr>
      <a:lvl5pPr algn="ctr" rtl="0" fontAlgn="base">
        <a:spcBef>
          <a:spcPct val="0"/>
        </a:spcBef>
        <a:spcAft>
          <a:spcPct val="0"/>
        </a:spcAft>
        <a:defRPr sz="4139">
          <a:solidFill>
            <a:srgbClr val="FF9900"/>
          </a:solidFill>
          <a:latin typeface="Franklin Gothic Medium" pitchFamily="34" charset="0"/>
        </a:defRPr>
      </a:lvl5pPr>
      <a:lvl6pPr marL="430100" algn="ctr" rtl="0" fontAlgn="base">
        <a:spcBef>
          <a:spcPct val="0"/>
        </a:spcBef>
        <a:spcAft>
          <a:spcPct val="0"/>
        </a:spcAft>
        <a:defRPr sz="4139">
          <a:solidFill>
            <a:srgbClr val="FF9900"/>
          </a:solidFill>
          <a:latin typeface="Franklin Gothic Medium" pitchFamily="34" charset="0"/>
        </a:defRPr>
      </a:lvl6pPr>
      <a:lvl7pPr marL="860199" algn="ctr" rtl="0" fontAlgn="base">
        <a:spcBef>
          <a:spcPct val="0"/>
        </a:spcBef>
        <a:spcAft>
          <a:spcPct val="0"/>
        </a:spcAft>
        <a:defRPr sz="4139">
          <a:solidFill>
            <a:srgbClr val="FF9900"/>
          </a:solidFill>
          <a:latin typeface="Franklin Gothic Medium" pitchFamily="34" charset="0"/>
        </a:defRPr>
      </a:lvl7pPr>
      <a:lvl8pPr marL="1290299" algn="ctr" rtl="0" fontAlgn="base">
        <a:spcBef>
          <a:spcPct val="0"/>
        </a:spcBef>
        <a:spcAft>
          <a:spcPct val="0"/>
        </a:spcAft>
        <a:defRPr sz="4139">
          <a:solidFill>
            <a:srgbClr val="FF9900"/>
          </a:solidFill>
          <a:latin typeface="Franklin Gothic Medium" pitchFamily="34" charset="0"/>
        </a:defRPr>
      </a:lvl8pPr>
      <a:lvl9pPr marL="1720398" algn="ctr" rtl="0" fontAlgn="base">
        <a:spcBef>
          <a:spcPct val="0"/>
        </a:spcBef>
        <a:spcAft>
          <a:spcPct val="0"/>
        </a:spcAft>
        <a:defRPr sz="4139">
          <a:solidFill>
            <a:srgbClr val="FF9900"/>
          </a:solidFill>
          <a:latin typeface="Franklin Gothic Medium" pitchFamily="34" charset="0"/>
        </a:defRPr>
      </a:lvl9pPr>
    </p:titleStyle>
    <p:bodyStyle>
      <a:lvl1pPr marL="322574" indent="-322574" algn="l" rtl="0" fontAlgn="base">
        <a:spcBef>
          <a:spcPct val="20000"/>
        </a:spcBef>
        <a:spcAft>
          <a:spcPct val="0"/>
        </a:spcAft>
        <a:buChar char="•"/>
        <a:defRPr sz="3011" b="1">
          <a:solidFill>
            <a:srgbClr val="314D5B"/>
          </a:solidFill>
          <a:latin typeface="Calibri"/>
          <a:ea typeface="+mn-ea"/>
          <a:cs typeface="Calibri"/>
        </a:defRPr>
      </a:lvl1pPr>
      <a:lvl2pPr marL="698912" indent="-268812" algn="l" rtl="0" fontAlgn="base">
        <a:spcBef>
          <a:spcPct val="20000"/>
        </a:spcBef>
        <a:spcAft>
          <a:spcPct val="0"/>
        </a:spcAft>
        <a:buClr>
          <a:schemeClr val="tx1"/>
        </a:buClr>
        <a:buFont typeface="Wingdings" pitchFamily="2" charset="2"/>
        <a:buChar char="ü"/>
        <a:defRPr sz="2634">
          <a:solidFill>
            <a:schemeClr val="tx1"/>
          </a:solidFill>
          <a:latin typeface="Calibri"/>
          <a:cs typeface="Calibri"/>
        </a:defRPr>
      </a:lvl2pPr>
      <a:lvl3pPr marL="1075249" indent="-215050" algn="l" rtl="0" fontAlgn="base">
        <a:spcBef>
          <a:spcPct val="20000"/>
        </a:spcBef>
        <a:spcAft>
          <a:spcPct val="0"/>
        </a:spcAft>
        <a:buFont typeface="Wingdings" pitchFamily="2" charset="2"/>
        <a:buChar char="Ä"/>
        <a:defRPr sz="2258">
          <a:solidFill>
            <a:srgbClr val="4D4D4D"/>
          </a:solidFill>
          <a:latin typeface="Calibri"/>
          <a:cs typeface="Calibri"/>
        </a:defRPr>
      </a:lvl3pPr>
      <a:lvl4pPr marL="1505348" indent="-215050" algn="l" rtl="0" fontAlgn="base">
        <a:spcBef>
          <a:spcPct val="20000"/>
        </a:spcBef>
        <a:spcAft>
          <a:spcPct val="0"/>
        </a:spcAft>
        <a:buChar char="–"/>
        <a:defRPr sz="1882">
          <a:solidFill>
            <a:srgbClr val="4D4D4D"/>
          </a:solidFill>
          <a:latin typeface="Calibri"/>
          <a:cs typeface="Calibri"/>
        </a:defRPr>
      </a:lvl4pPr>
      <a:lvl5pPr marL="1935448" indent="-215050" algn="l" rtl="0" fontAlgn="base">
        <a:spcBef>
          <a:spcPct val="20000"/>
        </a:spcBef>
        <a:spcAft>
          <a:spcPct val="0"/>
        </a:spcAft>
        <a:buChar char="»"/>
        <a:defRPr sz="1882">
          <a:solidFill>
            <a:srgbClr val="4D4D4D"/>
          </a:solidFill>
          <a:latin typeface="Calibri"/>
          <a:cs typeface="Calibri"/>
        </a:defRPr>
      </a:lvl5pPr>
      <a:lvl6pPr marL="2365547" indent="-215050" algn="l" rtl="0" fontAlgn="base">
        <a:spcBef>
          <a:spcPct val="20000"/>
        </a:spcBef>
        <a:spcAft>
          <a:spcPct val="0"/>
        </a:spcAft>
        <a:buChar char="»"/>
        <a:defRPr sz="1882">
          <a:solidFill>
            <a:srgbClr val="4D4D4D"/>
          </a:solidFill>
          <a:latin typeface="+mn-lt"/>
        </a:defRPr>
      </a:lvl6pPr>
      <a:lvl7pPr marL="2795647" indent="-215050" algn="l" rtl="0" fontAlgn="base">
        <a:spcBef>
          <a:spcPct val="20000"/>
        </a:spcBef>
        <a:spcAft>
          <a:spcPct val="0"/>
        </a:spcAft>
        <a:buChar char="»"/>
        <a:defRPr sz="1882">
          <a:solidFill>
            <a:srgbClr val="4D4D4D"/>
          </a:solidFill>
          <a:latin typeface="+mn-lt"/>
        </a:defRPr>
      </a:lvl7pPr>
      <a:lvl8pPr marL="3225746" indent="-215050" algn="l" rtl="0" fontAlgn="base">
        <a:spcBef>
          <a:spcPct val="20000"/>
        </a:spcBef>
        <a:spcAft>
          <a:spcPct val="0"/>
        </a:spcAft>
        <a:buChar char="»"/>
        <a:defRPr sz="1882">
          <a:solidFill>
            <a:srgbClr val="4D4D4D"/>
          </a:solidFill>
          <a:latin typeface="+mn-lt"/>
        </a:defRPr>
      </a:lvl8pPr>
      <a:lvl9pPr marL="3655846" indent="-215050" algn="l" rtl="0" fontAlgn="base">
        <a:spcBef>
          <a:spcPct val="20000"/>
        </a:spcBef>
        <a:spcAft>
          <a:spcPct val="0"/>
        </a:spcAft>
        <a:buChar char="»"/>
        <a:defRPr sz="1882">
          <a:solidFill>
            <a:srgbClr val="4D4D4D"/>
          </a:solidFill>
          <a:latin typeface="+mn-lt"/>
        </a:defRPr>
      </a:lvl9pPr>
    </p:bodyStyle>
    <p:otherStyle>
      <a:defPPr>
        <a:defRPr lang="pt-BR"/>
      </a:defPPr>
      <a:lvl1pPr marL="0" algn="l" defTabSz="860199" rtl="0" eaLnBrk="1" latinLnBrk="0" hangingPunct="1">
        <a:defRPr sz="1693" kern="1200">
          <a:solidFill>
            <a:schemeClr val="tx1"/>
          </a:solidFill>
          <a:latin typeface="+mn-lt"/>
          <a:ea typeface="+mn-ea"/>
          <a:cs typeface="+mn-cs"/>
        </a:defRPr>
      </a:lvl1pPr>
      <a:lvl2pPr marL="430100" algn="l" defTabSz="860199" rtl="0" eaLnBrk="1" latinLnBrk="0" hangingPunct="1">
        <a:defRPr sz="1693" kern="1200">
          <a:solidFill>
            <a:schemeClr val="tx1"/>
          </a:solidFill>
          <a:latin typeface="+mn-lt"/>
          <a:ea typeface="+mn-ea"/>
          <a:cs typeface="+mn-cs"/>
        </a:defRPr>
      </a:lvl2pPr>
      <a:lvl3pPr marL="860199" algn="l" defTabSz="860199" rtl="0" eaLnBrk="1" latinLnBrk="0" hangingPunct="1">
        <a:defRPr sz="1693" kern="1200">
          <a:solidFill>
            <a:schemeClr val="tx1"/>
          </a:solidFill>
          <a:latin typeface="+mn-lt"/>
          <a:ea typeface="+mn-ea"/>
          <a:cs typeface="+mn-cs"/>
        </a:defRPr>
      </a:lvl3pPr>
      <a:lvl4pPr marL="1290299" algn="l" defTabSz="860199" rtl="0" eaLnBrk="1" latinLnBrk="0" hangingPunct="1">
        <a:defRPr sz="1693" kern="1200">
          <a:solidFill>
            <a:schemeClr val="tx1"/>
          </a:solidFill>
          <a:latin typeface="+mn-lt"/>
          <a:ea typeface="+mn-ea"/>
          <a:cs typeface="+mn-cs"/>
        </a:defRPr>
      </a:lvl4pPr>
      <a:lvl5pPr marL="1720398" algn="l" defTabSz="860199" rtl="0" eaLnBrk="1" latinLnBrk="0" hangingPunct="1">
        <a:defRPr sz="1693" kern="1200">
          <a:solidFill>
            <a:schemeClr val="tx1"/>
          </a:solidFill>
          <a:latin typeface="+mn-lt"/>
          <a:ea typeface="+mn-ea"/>
          <a:cs typeface="+mn-cs"/>
        </a:defRPr>
      </a:lvl5pPr>
      <a:lvl6pPr marL="2150498" algn="l" defTabSz="860199" rtl="0" eaLnBrk="1" latinLnBrk="0" hangingPunct="1">
        <a:defRPr sz="1693" kern="1200">
          <a:solidFill>
            <a:schemeClr val="tx1"/>
          </a:solidFill>
          <a:latin typeface="+mn-lt"/>
          <a:ea typeface="+mn-ea"/>
          <a:cs typeface="+mn-cs"/>
        </a:defRPr>
      </a:lvl6pPr>
      <a:lvl7pPr marL="2580597" algn="l" defTabSz="860199" rtl="0" eaLnBrk="1" latinLnBrk="0" hangingPunct="1">
        <a:defRPr sz="1693" kern="1200">
          <a:solidFill>
            <a:schemeClr val="tx1"/>
          </a:solidFill>
          <a:latin typeface="+mn-lt"/>
          <a:ea typeface="+mn-ea"/>
          <a:cs typeface="+mn-cs"/>
        </a:defRPr>
      </a:lvl7pPr>
      <a:lvl8pPr marL="3010697" algn="l" defTabSz="860199" rtl="0" eaLnBrk="1" latinLnBrk="0" hangingPunct="1">
        <a:defRPr sz="1693" kern="1200">
          <a:solidFill>
            <a:schemeClr val="tx1"/>
          </a:solidFill>
          <a:latin typeface="+mn-lt"/>
          <a:ea typeface="+mn-ea"/>
          <a:cs typeface="+mn-cs"/>
        </a:defRPr>
      </a:lvl8pPr>
      <a:lvl9pPr marL="3440796" algn="l" defTabSz="860199" rtl="0" eaLnBrk="1" latinLnBrk="0" hangingPunct="1">
        <a:defRPr sz="16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3" y="274638"/>
            <a:ext cx="109728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609603" y="1600206"/>
            <a:ext cx="109728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129">
                <a:solidFill>
                  <a:schemeClr val="tx1">
                    <a:tint val="75000"/>
                  </a:schemeClr>
                </a:solidFill>
                <a:latin typeface="Calibri" panose="020F0502020204030204" pitchFamily="34" charset="0"/>
              </a:defRPr>
            </a:lvl1pPr>
          </a:lstStyle>
          <a:p>
            <a:fld id="{8836DE28-CC69-49CF-9359-9DA23797D574}" type="datetimeFigureOut">
              <a:rPr lang="pt-BR" smtClean="0"/>
              <a:pPr/>
              <a:t>24/04/2025</a:t>
            </a:fld>
            <a:endParaRPr lang="pt-BR" dirty="0"/>
          </a:p>
        </p:txBody>
      </p:sp>
      <p:sp>
        <p:nvSpPr>
          <p:cNvPr id="5" name="Espaço Reservado para Rodapé 4"/>
          <p:cNvSpPr>
            <a:spLocks noGrp="1"/>
          </p:cNvSpPr>
          <p:nvPr>
            <p:ph type="ftr" sz="quarter" idx="3"/>
          </p:nvPr>
        </p:nvSpPr>
        <p:spPr>
          <a:xfrm>
            <a:off x="4165603" y="6356363"/>
            <a:ext cx="3860800" cy="365125"/>
          </a:xfrm>
          <a:prstGeom prst="rect">
            <a:avLst/>
          </a:prstGeom>
        </p:spPr>
        <p:txBody>
          <a:bodyPr vert="horz" lIns="91440" tIns="45720" rIns="91440" bIns="45720" rtlCol="0" anchor="ctr"/>
          <a:lstStyle>
            <a:lvl1pPr algn="ctr">
              <a:defRPr sz="1129">
                <a:solidFill>
                  <a:schemeClr val="tx1">
                    <a:tint val="75000"/>
                  </a:schemeClr>
                </a:solidFill>
                <a:latin typeface="Calibri" panose="020F0502020204030204" pitchFamily="34" charset="0"/>
              </a:defRPr>
            </a:lvl1pPr>
          </a:lstStyle>
          <a:p>
            <a:endParaRPr lang="pt-BR" dirty="0"/>
          </a:p>
        </p:txBody>
      </p:sp>
      <p:sp>
        <p:nvSpPr>
          <p:cNvPr id="6" name="Espaço Reservado para Número de Slide 5"/>
          <p:cNvSpPr>
            <a:spLocks noGrp="1"/>
          </p:cNvSpPr>
          <p:nvPr>
            <p:ph type="sldNum" sz="quarter" idx="4"/>
          </p:nvPr>
        </p:nvSpPr>
        <p:spPr>
          <a:xfrm>
            <a:off x="8737601" y="6356363"/>
            <a:ext cx="2844800" cy="365125"/>
          </a:xfrm>
          <a:prstGeom prst="rect">
            <a:avLst/>
          </a:prstGeom>
        </p:spPr>
        <p:txBody>
          <a:bodyPr vert="horz" lIns="91440" tIns="45720" rIns="91440" bIns="45720" rtlCol="0" anchor="ctr"/>
          <a:lstStyle>
            <a:lvl1pPr algn="r">
              <a:defRPr sz="1129">
                <a:solidFill>
                  <a:schemeClr val="tx1">
                    <a:tint val="75000"/>
                  </a:schemeClr>
                </a:solidFill>
                <a:latin typeface="Calibri" panose="020F0502020204030204" pitchFamily="34" charset="0"/>
              </a:defRPr>
            </a:lvl1pPr>
          </a:lstStyle>
          <a:p>
            <a:fld id="{EFDCCE7F-8153-4EB9-ACAC-87301F132ECB}" type="slidenum">
              <a:rPr lang="pt-BR" smtClean="0"/>
              <a:pPr/>
              <a:t>‹nº›</a:t>
            </a:fld>
            <a:endParaRPr lang="pt-BR" dirty="0"/>
          </a:p>
        </p:txBody>
      </p:sp>
      <p:pic>
        <p:nvPicPr>
          <p:cNvPr id="7" name="Picture 8"/>
          <p:cNvPicPr>
            <a:picLocks/>
          </p:cNvPicPr>
          <p:nvPr userDrawn="1"/>
        </p:nvPicPr>
        <p:blipFill>
          <a:blip r:embed="rId14"/>
          <a:stretch>
            <a:fillRect/>
          </a:stretch>
        </p:blipFill>
        <p:spPr>
          <a:xfrm>
            <a:off x="-48681" y="0"/>
            <a:ext cx="12385376" cy="6957392"/>
          </a:xfrm>
          <a:prstGeom prst="rect">
            <a:avLst/>
          </a:prstGeom>
        </p:spPr>
      </p:pic>
      <p:sp>
        <p:nvSpPr>
          <p:cNvPr id="8" name="Text Box 17"/>
          <p:cNvSpPr txBox="1">
            <a:spLocks noChangeArrowheads="1"/>
          </p:cNvSpPr>
          <p:nvPr userDrawn="1"/>
        </p:nvSpPr>
        <p:spPr bwMode="auto">
          <a:xfrm>
            <a:off x="3931360" y="6430011"/>
            <a:ext cx="4800533" cy="359997"/>
          </a:xfrm>
          <a:prstGeom prst="rect">
            <a:avLst/>
          </a:prstGeom>
          <a:noFill/>
          <a:ln w="9525">
            <a:noFill/>
            <a:miter lim="800000"/>
            <a:headEnd/>
            <a:tailEnd/>
          </a:ln>
          <a:effectLst/>
        </p:spPr>
        <p:txBody>
          <a:bodyPr lIns="0" tIns="0" rIns="0" bIns="0" anchor="ctr" anchorCtr="1"/>
          <a:lstStyle/>
          <a:p>
            <a:pPr algn="ctr"/>
            <a:r>
              <a:rPr lang="pt-BR" sz="1505" dirty="0">
                <a:solidFill>
                  <a:srgbClr val="2A6272"/>
                </a:solidFill>
                <a:latin typeface="Calibri" panose="020F0502020204030204" pitchFamily="34" charset="0"/>
                <a:cs typeface="Calibri" panose="020F0502020204030204" pitchFamily="34" charset="0"/>
              </a:rPr>
              <a:t>www.gestaopublica.com.br</a:t>
            </a:r>
          </a:p>
        </p:txBody>
      </p:sp>
      <p:pic>
        <p:nvPicPr>
          <p:cNvPr id="9" name="Picture 9"/>
          <p:cNvPicPr>
            <a:picLocks/>
          </p:cNvPicPr>
          <p:nvPr userDrawn="1"/>
        </p:nvPicPr>
        <p:blipFill>
          <a:blip r:embed="rId15"/>
          <a:stretch>
            <a:fillRect/>
          </a:stretch>
        </p:blipFill>
        <p:spPr>
          <a:xfrm>
            <a:off x="-88187" y="-27382"/>
            <a:ext cx="12424880" cy="899996"/>
          </a:xfrm>
          <a:prstGeom prst="rect">
            <a:avLst/>
          </a:prstGeom>
        </p:spPr>
      </p:pic>
      <p:pic>
        <p:nvPicPr>
          <p:cNvPr id="10" name="Picture 1" descr="Logo_GP.png"/>
          <p:cNvPicPr>
            <a:picLocks noChangeAspect="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5" y="6426805"/>
            <a:ext cx="1505347" cy="363203"/>
          </a:xfrm>
          <a:prstGeom prst="rect">
            <a:avLst/>
          </a:prstGeom>
        </p:spPr>
      </p:pic>
      <p:sp>
        <p:nvSpPr>
          <p:cNvPr id="11" name="Rectangle 3"/>
          <p:cNvSpPr txBox="1">
            <a:spLocks noChangeArrowheads="1"/>
          </p:cNvSpPr>
          <p:nvPr userDrawn="1"/>
        </p:nvSpPr>
        <p:spPr bwMode="auto">
          <a:xfrm>
            <a:off x="11280576" y="6525357"/>
            <a:ext cx="891680" cy="324279"/>
          </a:xfrm>
          <a:prstGeom prst="rect">
            <a:avLst/>
          </a:prstGeom>
          <a:noFill/>
          <a:ln w="9525">
            <a:noFill/>
            <a:miter lim="800000"/>
            <a:headEnd/>
            <a:tailEnd/>
          </a:ln>
          <a:effectLst/>
        </p:spPr>
        <p:txBody>
          <a:bodyPr vert="horz" wrap="square" lIns="86019" tIns="43010" rIns="86019" bIns="43010" numCol="1" anchor="ctr" anchorCtr="0" compatLnSpc="1">
            <a:prstTxWarp prst="textNoShape">
              <a:avLst/>
            </a:prstTxWarp>
          </a:bodyPr>
          <a:lstStyle>
            <a:lvl1pPr marL="342900" indent="-342900" algn="l" rtl="0" fontAlgn="base">
              <a:spcBef>
                <a:spcPct val="20000"/>
              </a:spcBef>
              <a:spcAft>
                <a:spcPct val="0"/>
              </a:spcAft>
              <a:buChar char="•"/>
              <a:defRPr sz="3200" b="1">
                <a:solidFill>
                  <a:srgbClr val="314D5B"/>
                </a:solidFill>
                <a:latin typeface="Calibri"/>
                <a:ea typeface="+mn-ea"/>
                <a:cs typeface="Calibri"/>
              </a:defRPr>
            </a:lvl1pPr>
            <a:lvl2pPr marL="742950" indent="-285750" algn="l" rtl="0" fontAlgn="base">
              <a:spcBef>
                <a:spcPct val="20000"/>
              </a:spcBef>
              <a:spcAft>
                <a:spcPct val="0"/>
              </a:spcAft>
              <a:buClr>
                <a:schemeClr val="tx1"/>
              </a:buClr>
              <a:buFont typeface="Wingdings" pitchFamily="2" charset="2"/>
              <a:buChar char="ü"/>
              <a:defRPr sz="2800">
                <a:solidFill>
                  <a:schemeClr val="tx1"/>
                </a:solidFill>
                <a:latin typeface="Calibri"/>
                <a:cs typeface="Calibri"/>
              </a:defRPr>
            </a:lvl2pPr>
            <a:lvl3pPr marL="1143000" indent="-228600" algn="l" rtl="0" fontAlgn="base">
              <a:spcBef>
                <a:spcPct val="20000"/>
              </a:spcBef>
              <a:spcAft>
                <a:spcPct val="0"/>
              </a:spcAft>
              <a:buFont typeface="Wingdings" pitchFamily="2" charset="2"/>
              <a:buChar char="Ä"/>
              <a:defRPr sz="2400">
                <a:solidFill>
                  <a:srgbClr val="4D4D4D"/>
                </a:solidFill>
                <a:latin typeface="Calibri"/>
                <a:cs typeface="Calibri"/>
              </a:defRPr>
            </a:lvl3pPr>
            <a:lvl4pPr marL="1600200" indent="-228600" algn="l" rtl="0" fontAlgn="base">
              <a:spcBef>
                <a:spcPct val="20000"/>
              </a:spcBef>
              <a:spcAft>
                <a:spcPct val="0"/>
              </a:spcAft>
              <a:buChar char="–"/>
              <a:defRPr sz="2000">
                <a:solidFill>
                  <a:srgbClr val="4D4D4D"/>
                </a:solidFill>
                <a:latin typeface="Calibri"/>
                <a:cs typeface="Calibri"/>
              </a:defRPr>
            </a:lvl4pPr>
            <a:lvl5pPr marL="2057400" indent="-228600" algn="l" rtl="0" fontAlgn="base">
              <a:spcBef>
                <a:spcPct val="20000"/>
              </a:spcBef>
              <a:spcAft>
                <a:spcPct val="0"/>
              </a:spcAft>
              <a:buChar char="»"/>
              <a:defRPr sz="2000">
                <a:solidFill>
                  <a:srgbClr val="4D4D4D"/>
                </a:solidFill>
                <a:latin typeface="Calibri"/>
                <a:cs typeface="Calibri"/>
              </a:defRPr>
            </a:lvl5pPr>
            <a:lvl6pPr marL="2514600" indent="-228600" algn="l" rtl="0" fontAlgn="base">
              <a:spcBef>
                <a:spcPct val="20000"/>
              </a:spcBef>
              <a:spcAft>
                <a:spcPct val="0"/>
              </a:spcAft>
              <a:buChar char="»"/>
              <a:defRPr sz="2000">
                <a:solidFill>
                  <a:srgbClr val="4D4D4D"/>
                </a:solidFill>
                <a:latin typeface="+mn-lt"/>
              </a:defRPr>
            </a:lvl6pPr>
            <a:lvl7pPr marL="2971800" indent="-228600" algn="l" rtl="0" fontAlgn="base">
              <a:spcBef>
                <a:spcPct val="20000"/>
              </a:spcBef>
              <a:spcAft>
                <a:spcPct val="0"/>
              </a:spcAft>
              <a:buChar char="»"/>
              <a:defRPr sz="2000">
                <a:solidFill>
                  <a:srgbClr val="4D4D4D"/>
                </a:solidFill>
                <a:latin typeface="+mn-lt"/>
              </a:defRPr>
            </a:lvl7pPr>
            <a:lvl8pPr marL="3429000" indent="-228600" algn="l" rtl="0" fontAlgn="base">
              <a:spcBef>
                <a:spcPct val="20000"/>
              </a:spcBef>
              <a:spcAft>
                <a:spcPct val="0"/>
              </a:spcAft>
              <a:buChar char="»"/>
              <a:defRPr sz="2000">
                <a:solidFill>
                  <a:srgbClr val="4D4D4D"/>
                </a:solidFill>
                <a:latin typeface="+mn-lt"/>
              </a:defRPr>
            </a:lvl8pPr>
            <a:lvl9pPr marL="3886200" indent="-228600" algn="l" rtl="0" fontAlgn="base">
              <a:spcBef>
                <a:spcPct val="20000"/>
              </a:spcBef>
              <a:spcAft>
                <a:spcPct val="0"/>
              </a:spcAft>
              <a:buChar char="»"/>
              <a:defRPr sz="2000">
                <a:solidFill>
                  <a:srgbClr val="4D4D4D"/>
                </a:solidFill>
                <a:latin typeface="+mn-lt"/>
              </a:defRPr>
            </a:lvl9pPr>
          </a:lstStyle>
          <a:p>
            <a:pPr marL="0" indent="0" algn="r">
              <a:buNone/>
            </a:pPr>
            <a:fld id="{0C233D9B-534A-6A4A-AB6A-2AF974330833}" type="slidenum">
              <a:rPr lang="pt-BR" sz="1505" b="0" smtClean="0">
                <a:solidFill>
                  <a:srgbClr val="4D4D4D"/>
                </a:solidFill>
                <a:latin typeface="Calibri"/>
                <a:cs typeface="Calibri"/>
              </a:rPr>
              <a:pPr marL="0" indent="0" algn="r">
                <a:buNone/>
              </a:pPr>
              <a:t>‹nº›</a:t>
            </a:fld>
            <a:endParaRPr lang="pt-BR" sz="1505" b="0" dirty="0">
              <a:solidFill>
                <a:srgbClr val="4D4D4D"/>
              </a:solidFill>
              <a:latin typeface="Calibri"/>
              <a:cs typeface="Calibri"/>
            </a:endParaRPr>
          </a:p>
        </p:txBody>
      </p:sp>
    </p:spTree>
    <p:extLst>
      <p:ext uri="{BB962C8B-B14F-4D97-AF65-F5344CB8AC3E}">
        <p14:creationId xmlns:p14="http://schemas.microsoft.com/office/powerpoint/2010/main" val="26235317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ctr" defTabSz="860199" rtl="0" eaLnBrk="1" latinLnBrk="0" hangingPunct="1">
        <a:spcBef>
          <a:spcPct val="0"/>
        </a:spcBef>
        <a:buNone/>
        <a:defRPr sz="4139" kern="1200">
          <a:solidFill>
            <a:schemeClr val="tx1"/>
          </a:solidFill>
          <a:latin typeface="+mj-lt"/>
          <a:ea typeface="+mj-ea"/>
          <a:cs typeface="+mj-cs"/>
        </a:defRPr>
      </a:lvl1pPr>
    </p:titleStyle>
    <p:bodyStyle>
      <a:lvl1pPr marL="322574" indent="-322574" algn="l" defTabSz="860199" rtl="0" eaLnBrk="1" latinLnBrk="0" hangingPunct="1">
        <a:spcBef>
          <a:spcPct val="20000"/>
        </a:spcBef>
        <a:buFont typeface="Arial" pitchFamily="34" charset="0"/>
        <a:buChar char="•"/>
        <a:defRPr sz="3011" kern="1200">
          <a:solidFill>
            <a:schemeClr val="tx1"/>
          </a:solidFill>
          <a:latin typeface="+mn-lt"/>
          <a:ea typeface="+mn-ea"/>
          <a:cs typeface="+mn-cs"/>
        </a:defRPr>
      </a:lvl1pPr>
      <a:lvl2pPr marL="698912" indent="-268812" algn="l" defTabSz="860199" rtl="0" eaLnBrk="1" latinLnBrk="0" hangingPunct="1">
        <a:spcBef>
          <a:spcPct val="20000"/>
        </a:spcBef>
        <a:buFont typeface="Arial" pitchFamily="34" charset="0"/>
        <a:buChar char="–"/>
        <a:defRPr sz="2634" kern="1200">
          <a:solidFill>
            <a:schemeClr val="tx1"/>
          </a:solidFill>
          <a:latin typeface="+mn-lt"/>
          <a:ea typeface="+mn-ea"/>
          <a:cs typeface="+mn-cs"/>
        </a:defRPr>
      </a:lvl2pPr>
      <a:lvl3pPr marL="1075249" indent="-215050" algn="l" defTabSz="860199" rtl="0" eaLnBrk="1" latinLnBrk="0" hangingPunct="1">
        <a:spcBef>
          <a:spcPct val="20000"/>
        </a:spcBef>
        <a:buFont typeface="Arial" pitchFamily="34" charset="0"/>
        <a:buChar char="•"/>
        <a:defRPr sz="2258" kern="1200">
          <a:solidFill>
            <a:schemeClr val="tx1"/>
          </a:solidFill>
          <a:latin typeface="+mn-lt"/>
          <a:ea typeface="+mn-ea"/>
          <a:cs typeface="+mn-cs"/>
        </a:defRPr>
      </a:lvl3pPr>
      <a:lvl4pPr marL="1505348" indent="-215050" algn="l" defTabSz="860199" rtl="0" eaLnBrk="1" latinLnBrk="0" hangingPunct="1">
        <a:spcBef>
          <a:spcPct val="20000"/>
        </a:spcBef>
        <a:buFont typeface="Arial" pitchFamily="34" charset="0"/>
        <a:buChar char="–"/>
        <a:defRPr sz="1882" kern="1200">
          <a:solidFill>
            <a:schemeClr val="tx1"/>
          </a:solidFill>
          <a:latin typeface="+mn-lt"/>
          <a:ea typeface="+mn-ea"/>
          <a:cs typeface="+mn-cs"/>
        </a:defRPr>
      </a:lvl4pPr>
      <a:lvl5pPr marL="1935448" indent="-215050" algn="l" defTabSz="860199" rtl="0" eaLnBrk="1" latinLnBrk="0" hangingPunct="1">
        <a:spcBef>
          <a:spcPct val="20000"/>
        </a:spcBef>
        <a:buFont typeface="Arial" pitchFamily="34" charset="0"/>
        <a:buChar char="»"/>
        <a:defRPr sz="1882" kern="1200">
          <a:solidFill>
            <a:schemeClr val="tx1"/>
          </a:solidFill>
          <a:latin typeface="+mn-lt"/>
          <a:ea typeface="+mn-ea"/>
          <a:cs typeface="+mn-cs"/>
        </a:defRPr>
      </a:lvl5pPr>
      <a:lvl6pPr marL="2365547" indent="-215050" algn="l" defTabSz="860199" rtl="0" eaLnBrk="1" latinLnBrk="0" hangingPunct="1">
        <a:spcBef>
          <a:spcPct val="20000"/>
        </a:spcBef>
        <a:buFont typeface="Arial" pitchFamily="34" charset="0"/>
        <a:buChar char="•"/>
        <a:defRPr sz="1882" kern="1200">
          <a:solidFill>
            <a:schemeClr val="tx1"/>
          </a:solidFill>
          <a:latin typeface="+mn-lt"/>
          <a:ea typeface="+mn-ea"/>
          <a:cs typeface="+mn-cs"/>
        </a:defRPr>
      </a:lvl6pPr>
      <a:lvl7pPr marL="2795647" indent="-215050" algn="l" defTabSz="860199" rtl="0" eaLnBrk="1" latinLnBrk="0" hangingPunct="1">
        <a:spcBef>
          <a:spcPct val="20000"/>
        </a:spcBef>
        <a:buFont typeface="Arial" pitchFamily="34" charset="0"/>
        <a:buChar char="•"/>
        <a:defRPr sz="1882" kern="1200">
          <a:solidFill>
            <a:schemeClr val="tx1"/>
          </a:solidFill>
          <a:latin typeface="+mn-lt"/>
          <a:ea typeface="+mn-ea"/>
          <a:cs typeface="+mn-cs"/>
        </a:defRPr>
      </a:lvl7pPr>
      <a:lvl8pPr marL="3225746" indent="-215050" algn="l" defTabSz="860199" rtl="0" eaLnBrk="1" latinLnBrk="0" hangingPunct="1">
        <a:spcBef>
          <a:spcPct val="20000"/>
        </a:spcBef>
        <a:buFont typeface="Arial" pitchFamily="34" charset="0"/>
        <a:buChar char="•"/>
        <a:defRPr sz="1882" kern="1200">
          <a:solidFill>
            <a:schemeClr val="tx1"/>
          </a:solidFill>
          <a:latin typeface="+mn-lt"/>
          <a:ea typeface="+mn-ea"/>
          <a:cs typeface="+mn-cs"/>
        </a:defRPr>
      </a:lvl8pPr>
      <a:lvl9pPr marL="3655846" indent="-215050" algn="l" defTabSz="860199" rtl="0" eaLnBrk="1" latinLnBrk="0" hangingPunct="1">
        <a:spcBef>
          <a:spcPct val="20000"/>
        </a:spcBef>
        <a:buFont typeface="Arial" pitchFamily="34" charset="0"/>
        <a:buChar char="•"/>
        <a:defRPr sz="1882" kern="1200">
          <a:solidFill>
            <a:schemeClr val="tx1"/>
          </a:solidFill>
          <a:latin typeface="+mn-lt"/>
          <a:ea typeface="+mn-ea"/>
          <a:cs typeface="+mn-cs"/>
        </a:defRPr>
      </a:lvl9pPr>
    </p:bodyStyle>
    <p:otherStyle>
      <a:defPPr>
        <a:defRPr lang="pt-BR"/>
      </a:defPPr>
      <a:lvl1pPr marL="0" algn="l" defTabSz="860199" rtl="0" eaLnBrk="1" latinLnBrk="0" hangingPunct="1">
        <a:defRPr sz="1693" kern="1200">
          <a:solidFill>
            <a:schemeClr val="tx1"/>
          </a:solidFill>
          <a:latin typeface="+mn-lt"/>
          <a:ea typeface="+mn-ea"/>
          <a:cs typeface="+mn-cs"/>
        </a:defRPr>
      </a:lvl1pPr>
      <a:lvl2pPr marL="430100" algn="l" defTabSz="860199" rtl="0" eaLnBrk="1" latinLnBrk="0" hangingPunct="1">
        <a:defRPr sz="1693" kern="1200">
          <a:solidFill>
            <a:schemeClr val="tx1"/>
          </a:solidFill>
          <a:latin typeface="+mn-lt"/>
          <a:ea typeface="+mn-ea"/>
          <a:cs typeface="+mn-cs"/>
        </a:defRPr>
      </a:lvl2pPr>
      <a:lvl3pPr marL="860199" algn="l" defTabSz="860199" rtl="0" eaLnBrk="1" latinLnBrk="0" hangingPunct="1">
        <a:defRPr sz="1693" kern="1200">
          <a:solidFill>
            <a:schemeClr val="tx1"/>
          </a:solidFill>
          <a:latin typeface="+mn-lt"/>
          <a:ea typeface="+mn-ea"/>
          <a:cs typeface="+mn-cs"/>
        </a:defRPr>
      </a:lvl3pPr>
      <a:lvl4pPr marL="1290299" algn="l" defTabSz="860199" rtl="0" eaLnBrk="1" latinLnBrk="0" hangingPunct="1">
        <a:defRPr sz="1693" kern="1200">
          <a:solidFill>
            <a:schemeClr val="tx1"/>
          </a:solidFill>
          <a:latin typeface="+mn-lt"/>
          <a:ea typeface="+mn-ea"/>
          <a:cs typeface="+mn-cs"/>
        </a:defRPr>
      </a:lvl4pPr>
      <a:lvl5pPr marL="1720398" algn="l" defTabSz="860199" rtl="0" eaLnBrk="1" latinLnBrk="0" hangingPunct="1">
        <a:defRPr sz="1693" kern="1200">
          <a:solidFill>
            <a:schemeClr val="tx1"/>
          </a:solidFill>
          <a:latin typeface="+mn-lt"/>
          <a:ea typeface="+mn-ea"/>
          <a:cs typeface="+mn-cs"/>
        </a:defRPr>
      </a:lvl5pPr>
      <a:lvl6pPr marL="2150498" algn="l" defTabSz="860199" rtl="0" eaLnBrk="1" latinLnBrk="0" hangingPunct="1">
        <a:defRPr sz="1693" kern="1200">
          <a:solidFill>
            <a:schemeClr val="tx1"/>
          </a:solidFill>
          <a:latin typeface="+mn-lt"/>
          <a:ea typeface="+mn-ea"/>
          <a:cs typeface="+mn-cs"/>
        </a:defRPr>
      </a:lvl6pPr>
      <a:lvl7pPr marL="2580597" algn="l" defTabSz="860199" rtl="0" eaLnBrk="1" latinLnBrk="0" hangingPunct="1">
        <a:defRPr sz="1693" kern="1200">
          <a:solidFill>
            <a:schemeClr val="tx1"/>
          </a:solidFill>
          <a:latin typeface="+mn-lt"/>
          <a:ea typeface="+mn-ea"/>
          <a:cs typeface="+mn-cs"/>
        </a:defRPr>
      </a:lvl7pPr>
      <a:lvl8pPr marL="3010697" algn="l" defTabSz="860199" rtl="0" eaLnBrk="1" latinLnBrk="0" hangingPunct="1">
        <a:defRPr sz="1693" kern="1200">
          <a:solidFill>
            <a:schemeClr val="tx1"/>
          </a:solidFill>
          <a:latin typeface="+mn-lt"/>
          <a:ea typeface="+mn-ea"/>
          <a:cs typeface="+mn-cs"/>
        </a:defRPr>
      </a:lvl8pPr>
      <a:lvl9pPr marL="3440796" algn="l" defTabSz="860199" rtl="0" eaLnBrk="1" latinLnBrk="0" hangingPunct="1">
        <a:defRPr sz="16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EFDCCE7F-8153-4EB9-ACAC-87301F132ECB}" type="slidenum">
              <a:rPr lang="pt-BR" smtClean="0"/>
              <a:pPr/>
              <a:t>1</a:t>
            </a:fld>
            <a:endParaRPr lang="pt-BR"/>
          </a:p>
        </p:txBody>
      </p:sp>
    </p:spTree>
    <p:extLst>
      <p:ext uri="{BB962C8B-B14F-4D97-AF65-F5344CB8AC3E}">
        <p14:creationId xmlns:p14="http://schemas.microsoft.com/office/powerpoint/2010/main" val="2294598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50640F0-1D21-94C3-9A98-5BC48E1DEBCC}"/>
              </a:ext>
            </a:extLst>
          </p:cNvPr>
          <p:cNvSpPr>
            <a:spLocks noGrp="1"/>
          </p:cNvSpPr>
          <p:nvPr>
            <p:ph idx="1"/>
          </p:nvPr>
        </p:nvSpPr>
        <p:spPr/>
        <p:txBody>
          <a:bodyPr>
            <a:normAutofit fontScale="92500"/>
          </a:bodyPr>
          <a:lstStyle/>
          <a:p>
            <a:pPr marL="0" indent="0" algn="ctr">
              <a:buNone/>
            </a:pPr>
            <a:r>
              <a:rPr lang="pt-BR" sz="3600" b="1" dirty="0">
                <a:solidFill>
                  <a:srgbClr val="FF0000"/>
                </a:solidFill>
                <a:effectLst/>
                <a:latin typeface="+mj-lt"/>
                <a:ea typeface="MS Mincho" panose="02020609040205080304" pitchFamily="49" charset="-128"/>
                <a:cs typeface="Times New Roman" panose="02020603050405020304" pitchFamily="18" charset="0"/>
              </a:rPr>
              <a:t>Agora que já sabemos do que pode acontecer (riscos fiscais), do que </a:t>
            </a:r>
            <a:r>
              <a:rPr lang="pt-BR" sz="3600" b="1" dirty="0" err="1">
                <a:solidFill>
                  <a:srgbClr val="FF0000"/>
                </a:solidFill>
                <a:effectLst/>
                <a:latin typeface="+mj-lt"/>
                <a:ea typeface="MS Mincho" panose="02020609040205080304" pitchFamily="49" charset="-128"/>
                <a:cs typeface="Times New Roman" panose="02020603050405020304" pitchFamily="18" charset="0"/>
              </a:rPr>
              <a:t>ja</a:t>
            </a:r>
            <a:r>
              <a:rPr lang="pt-BR" sz="3600" b="1" dirty="0">
                <a:solidFill>
                  <a:srgbClr val="FF0000"/>
                </a:solidFill>
                <a:effectLst/>
                <a:latin typeface="+mj-lt"/>
                <a:ea typeface="MS Mincho" panose="02020609040205080304" pitchFamily="49" charset="-128"/>
                <a:cs typeface="Times New Roman" panose="02020603050405020304" pitchFamily="18" charset="0"/>
              </a:rPr>
              <a:t> esta sendo gerenciado pela administração (passiveis contingentes) e aquilo que </a:t>
            </a:r>
            <a:r>
              <a:rPr lang="pt-BR" sz="3600" b="1" dirty="0" err="1">
                <a:solidFill>
                  <a:srgbClr val="FF0000"/>
                </a:solidFill>
                <a:effectLst/>
                <a:latin typeface="+mj-lt"/>
                <a:ea typeface="MS Mincho" panose="02020609040205080304" pitchFamily="49" charset="-128"/>
                <a:cs typeface="Times New Roman" panose="02020603050405020304" pitchFamily="18" charset="0"/>
              </a:rPr>
              <a:t>ja</a:t>
            </a:r>
            <a:r>
              <a:rPr lang="pt-BR" sz="3600" b="1" dirty="0">
                <a:solidFill>
                  <a:srgbClr val="FF0000"/>
                </a:solidFill>
                <a:effectLst/>
                <a:latin typeface="+mj-lt"/>
                <a:ea typeface="MS Mincho" panose="02020609040205080304" pitchFamily="49" charset="-128"/>
                <a:cs typeface="Times New Roman" panose="02020603050405020304" pitchFamily="18" charset="0"/>
              </a:rPr>
              <a:t> este concretizado (obrigações fiscais). Temos que demonstrar para que todos saibam a real situação da entidade. Até mesmo para poder, se necessário, emitir a limitação de empenho ou efetuar alterações na estrutura administrativa para reduzir as despesas públicas.</a:t>
            </a:r>
            <a:endParaRPr lang="pt-BR" sz="3600" b="1" dirty="0">
              <a:effectLst/>
              <a:latin typeface="+mj-lt"/>
              <a:ea typeface="MS Mincho" panose="02020609040205080304" pitchFamily="49" charset="-128"/>
              <a:cs typeface="Times New Roman" panose="02020603050405020304" pitchFamily="18" charset="0"/>
            </a:endParaRPr>
          </a:p>
          <a:p>
            <a:pPr marL="0" indent="0" algn="ctr">
              <a:buNone/>
            </a:pPr>
            <a:endParaRPr lang="pt-BR" sz="3600" b="1" dirty="0">
              <a:latin typeface="+mj-lt"/>
            </a:endParaRPr>
          </a:p>
        </p:txBody>
      </p:sp>
      <p:sp>
        <p:nvSpPr>
          <p:cNvPr id="4" name="Espaço Reservado para Número de Slide 3">
            <a:extLst>
              <a:ext uri="{FF2B5EF4-FFF2-40B4-BE49-F238E27FC236}">
                <a16:creationId xmlns:a16="http://schemas.microsoft.com/office/drawing/2014/main" id="{F36D7C20-B667-69CE-3900-460B58D21055}"/>
              </a:ext>
            </a:extLst>
          </p:cNvPr>
          <p:cNvSpPr>
            <a:spLocks noGrp="1"/>
          </p:cNvSpPr>
          <p:nvPr>
            <p:ph type="sldNum" sz="quarter" idx="12"/>
          </p:nvPr>
        </p:nvSpPr>
        <p:spPr/>
        <p:txBody>
          <a:bodyPr/>
          <a:lstStyle/>
          <a:p>
            <a:fld id="{EFDCCE7F-8153-4EB9-ACAC-87301F132ECB}" type="slidenum">
              <a:rPr lang="pt-BR" smtClean="0"/>
              <a:pPr/>
              <a:t>10</a:t>
            </a:fld>
            <a:endParaRPr lang="pt-BR"/>
          </a:p>
        </p:txBody>
      </p:sp>
    </p:spTree>
    <p:extLst>
      <p:ext uri="{BB962C8B-B14F-4D97-AF65-F5344CB8AC3E}">
        <p14:creationId xmlns:p14="http://schemas.microsoft.com/office/powerpoint/2010/main" val="149690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C88AA-278C-4DB3-A6D5-68BEC2096E76}"/>
              </a:ext>
            </a:extLst>
          </p:cNvPr>
          <p:cNvSpPr>
            <a:spLocks noGrp="1"/>
          </p:cNvSpPr>
          <p:nvPr>
            <p:ph type="title"/>
          </p:nvPr>
        </p:nvSpPr>
        <p:spPr>
          <a:xfrm>
            <a:off x="551384" y="409265"/>
            <a:ext cx="10972800" cy="1143000"/>
          </a:xfrm>
        </p:spPr>
        <p:txBody>
          <a:bodyPr>
            <a:normAutofit/>
          </a:bodyPr>
          <a:lstStyle/>
          <a:p>
            <a:r>
              <a:rPr lang="pt-BR" sz="4200" b="1" dirty="0"/>
              <a:t>5. Anexo de Metas Fiscais (LRF, art. 4º, §1º)</a:t>
            </a:r>
          </a:p>
        </p:txBody>
      </p:sp>
      <p:sp>
        <p:nvSpPr>
          <p:cNvPr id="4" name="Espaço Reservado para Número de Slide 3">
            <a:extLst>
              <a:ext uri="{FF2B5EF4-FFF2-40B4-BE49-F238E27FC236}">
                <a16:creationId xmlns:a16="http://schemas.microsoft.com/office/drawing/2014/main" id="{E083AFE7-6A43-538A-D1CE-85B1A3833156}"/>
              </a:ext>
            </a:extLst>
          </p:cNvPr>
          <p:cNvSpPr>
            <a:spLocks noGrp="1"/>
          </p:cNvSpPr>
          <p:nvPr>
            <p:ph type="sldNum" sz="quarter" idx="12"/>
          </p:nvPr>
        </p:nvSpPr>
        <p:spPr/>
        <p:txBody>
          <a:bodyPr/>
          <a:lstStyle/>
          <a:p>
            <a:fld id="{EFDCCE7F-8153-4EB9-ACAC-87301F132ECB}" type="slidenum">
              <a:rPr lang="pt-BR" smtClean="0"/>
              <a:pPr/>
              <a:t>11</a:t>
            </a:fld>
            <a:endParaRPr lang="pt-BR"/>
          </a:p>
        </p:txBody>
      </p:sp>
      <p:sp>
        <p:nvSpPr>
          <p:cNvPr id="8" name="CaixaDeTexto 7">
            <a:extLst>
              <a:ext uri="{FF2B5EF4-FFF2-40B4-BE49-F238E27FC236}">
                <a16:creationId xmlns:a16="http://schemas.microsoft.com/office/drawing/2014/main" id="{D9F69EDA-0C5A-9875-A48B-ED7E1EEAC1CD}"/>
              </a:ext>
            </a:extLst>
          </p:cNvPr>
          <p:cNvSpPr txBox="1"/>
          <p:nvPr/>
        </p:nvSpPr>
        <p:spPr>
          <a:xfrm>
            <a:off x="335360" y="1259003"/>
            <a:ext cx="6096000" cy="646331"/>
          </a:xfrm>
          <a:prstGeom prst="rect">
            <a:avLst/>
          </a:prstGeom>
          <a:noFill/>
        </p:spPr>
        <p:txBody>
          <a:bodyPr wrap="square">
            <a:spAutoFit/>
          </a:bodyPr>
          <a:lstStyle/>
          <a:p>
            <a:r>
              <a:rPr lang="pt-BR" sz="3600" dirty="0">
                <a:latin typeface="Calibri" panose="020F0502020204030204" pitchFamily="34" charset="0"/>
              </a:rPr>
              <a:t>a) Metas Anuais</a:t>
            </a:r>
          </a:p>
        </p:txBody>
      </p:sp>
      <p:sp>
        <p:nvSpPr>
          <p:cNvPr id="10" name="CaixaDeTexto 9">
            <a:extLst>
              <a:ext uri="{FF2B5EF4-FFF2-40B4-BE49-F238E27FC236}">
                <a16:creationId xmlns:a16="http://schemas.microsoft.com/office/drawing/2014/main" id="{CCF899F7-5DF0-6A68-F382-51428709F8C7}"/>
              </a:ext>
            </a:extLst>
          </p:cNvPr>
          <p:cNvSpPr txBox="1"/>
          <p:nvPr/>
        </p:nvSpPr>
        <p:spPr>
          <a:xfrm>
            <a:off x="407368" y="2046099"/>
            <a:ext cx="11593288" cy="3477875"/>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O que é:</a:t>
            </a:r>
            <a:endParaRPr lang="pt-BR" sz="2200" dirty="0">
              <a:latin typeface="Calibri" panose="020F0502020204030204" pitchFamily="34" charset="0"/>
            </a:endParaRPr>
          </a:p>
          <a:p>
            <a:pPr>
              <a:buFont typeface="Arial" panose="020B0604020202020204" pitchFamily="34" charset="0"/>
              <a:buChar char="•"/>
            </a:pPr>
            <a:r>
              <a:rPr lang="pt-BR" sz="2200" dirty="0">
                <a:latin typeface="Calibri" panose="020F0502020204030204" pitchFamily="34" charset="0"/>
              </a:rPr>
              <a:t>São as metas fiscais </a:t>
            </a:r>
            <a:r>
              <a:rPr lang="pt-BR" sz="2200" b="1" dirty="0">
                <a:latin typeface="Calibri" panose="020F0502020204030204" pitchFamily="34" charset="0"/>
              </a:rPr>
              <a:t>projetadas</a:t>
            </a:r>
            <a:r>
              <a:rPr lang="pt-BR" sz="2200" dirty="0">
                <a:latin typeface="Calibri" panose="020F0502020204030204" pitchFamily="34" charset="0"/>
              </a:rPr>
              <a:t> para os três exercícios seguintes em relação à:</a:t>
            </a:r>
          </a:p>
          <a:p>
            <a:pPr marL="742950" lvl="1" indent="-285750">
              <a:buFont typeface="Arial" panose="020B0604020202020204" pitchFamily="34" charset="0"/>
              <a:buChar char="•"/>
            </a:pPr>
            <a:r>
              <a:rPr lang="pt-BR" sz="2200" dirty="0">
                <a:latin typeface="Calibri" panose="020F0502020204030204" pitchFamily="34" charset="0"/>
              </a:rPr>
              <a:t>Resultado Primário (receitas menos despesas não financeiras).</a:t>
            </a:r>
          </a:p>
          <a:p>
            <a:pPr marL="742950" lvl="1" indent="-285750">
              <a:buFont typeface="Arial" panose="020B0604020202020204" pitchFamily="34" charset="0"/>
              <a:buChar char="•"/>
            </a:pPr>
            <a:r>
              <a:rPr lang="pt-BR" sz="2200" dirty="0">
                <a:latin typeface="Calibri" panose="020F0502020204030204" pitchFamily="34" charset="0"/>
              </a:rPr>
              <a:t>Resultado Nominal (variação da dívida pública).</a:t>
            </a:r>
          </a:p>
          <a:p>
            <a:pPr marL="742950" lvl="1" indent="-285750">
              <a:buFont typeface="Arial" panose="020B0604020202020204" pitchFamily="34" charset="0"/>
              <a:buChar char="•"/>
            </a:pPr>
            <a:r>
              <a:rPr lang="pt-BR" sz="2200" dirty="0">
                <a:latin typeface="Calibri" panose="020F0502020204030204" pitchFamily="34" charset="0"/>
              </a:rPr>
              <a:t>Dívida Consolidada Líquida em proporção da RCL.</a:t>
            </a:r>
          </a:p>
          <a:p>
            <a:pPr lvl="1"/>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Base legal:</a:t>
            </a:r>
            <a:r>
              <a:rPr lang="pt-BR" sz="2200" dirty="0">
                <a:latin typeface="Calibri" panose="020F0502020204030204" pitchFamily="34" charset="0"/>
              </a:rPr>
              <a:t> Art. 4º, §1º, inciso I da LRF.</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Importância didática: </a:t>
            </a:r>
            <a:r>
              <a:rPr lang="pt-BR" sz="2200" dirty="0">
                <a:latin typeface="Calibri" panose="020F0502020204030204" pitchFamily="34" charset="0"/>
              </a:rPr>
              <a:t>Ajuda o gestor a planejar suas ações de governo de forma </a:t>
            </a:r>
            <a:r>
              <a:rPr lang="pt-BR" sz="2200" b="1" dirty="0">
                <a:latin typeface="Calibri" panose="020F0502020204030204" pitchFamily="34" charset="0"/>
              </a:rPr>
              <a:t>compatível com a saúde fiscal do município</a:t>
            </a:r>
            <a:r>
              <a:rPr lang="pt-BR" sz="2200" dirty="0">
                <a:latin typeface="Calibri" panose="020F0502020204030204" pitchFamily="34" charset="0"/>
              </a:rPr>
              <a:t>, evitando desequilíbrios e endividamento excessivo.</a:t>
            </a:r>
          </a:p>
        </p:txBody>
      </p:sp>
    </p:spTree>
    <p:extLst>
      <p:ext uri="{BB962C8B-B14F-4D97-AF65-F5344CB8AC3E}">
        <p14:creationId xmlns:p14="http://schemas.microsoft.com/office/powerpoint/2010/main" val="1685353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 calcmode="lin" valueType="num">
                                      <p:cBhvr additive="base">
                                        <p:cTn id="2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 calcmode="lin" valueType="num">
                                      <p:cBhvr additive="base">
                                        <p:cTn id="3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6AA0C69-B98A-6A0F-31E6-5E8BC092ED90}"/>
              </a:ext>
            </a:extLst>
          </p:cNvPr>
          <p:cNvSpPr>
            <a:spLocks noGrp="1"/>
          </p:cNvSpPr>
          <p:nvPr>
            <p:ph idx="1"/>
          </p:nvPr>
        </p:nvSpPr>
        <p:spPr/>
        <p:txBody>
          <a:bodyPr>
            <a:normAutofit/>
          </a:bodyPr>
          <a:lstStyle/>
          <a:p>
            <a:pPr marL="0" indent="0" algn="ctr">
              <a:buNone/>
            </a:pPr>
            <a:r>
              <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Fixam as metas de resultado primário e nominal, bem como os montantes de receitas, despesas, resultados nominal e primário e montante da dívida pública para o exercício a que se refere e para os dois seguintes. São essenciais para aferir o equilíbrio fiscal e orientar a elaboração da LOA.</a:t>
            </a:r>
          </a:p>
          <a:p>
            <a:endParaRPr lang="pt-BR"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FE131D4D-DED9-E1E8-5E77-C0D24E11955C}"/>
              </a:ext>
            </a:extLst>
          </p:cNvPr>
          <p:cNvSpPr>
            <a:spLocks noGrp="1"/>
          </p:cNvSpPr>
          <p:nvPr>
            <p:ph type="sldNum" sz="quarter" idx="12"/>
          </p:nvPr>
        </p:nvSpPr>
        <p:spPr/>
        <p:txBody>
          <a:bodyPr/>
          <a:lstStyle/>
          <a:p>
            <a:fld id="{EFDCCE7F-8153-4EB9-ACAC-87301F132ECB}" type="slidenum">
              <a:rPr lang="pt-BR" smtClean="0"/>
              <a:pPr/>
              <a:t>12</a:t>
            </a:fld>
            <a:endParaRPr lang="pt-BR"/>
          </a:p>
        </p:txBody>
      </p:sp>
    </p:spTree>
    <p:extLst>
      <p:ext uri="{BB962C8B-B14F-4D97-AF65-F5344CB8AC3E}">
        <p14:creationId xmlns:p14="http://schemas.microsoft.com/office/powerpoint/2010/main" val="4106079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3A06A-76B1-2380-3973-43D9C84CA253}"/>
              </a:ext>
            </a:extLst>
          </p:cNvPr>
          <p:cNvSpPr>
            <a:spLocks noGrp="1"/>
          </p:cNvSpPr>
          <p:nvPr>
            <p:ph type="title"/>
          </p:nvPr>
        </p:nvSpPr>
        <p:spPr>
          <a:xfrm>
            <a:off x="263352" y="764704"/>
            <a:ext cx="11665296" cy="1143000"/>
          </a:xfrm>
        </p:spPr>
        <p:txBody>
          <a:bodyPr>
            <a:noAutofit/>
          </a:bodyPr>
          <a:lstStyle/>
          <a:p>
            <a:r>
              <a:rPr lang="pt-BR" sz="3600" b="1" dirty="0"/>
              <a:t>b) Avaliação do Cumprimento das Metas Fiscais do Exercício Anterior</a:t>
            </a:r>
          </a:p>
        </p:txBody>
      </p:sp>
      <p:sp>
        <p:nvSpPr>
          <p:cNvPr id="4" name="Espaço Reservado para Número de Slide 3">
            <a:extLst>
              <a:ext uri="{FF2B5EF4-FFF2-40B4-BE49-F238E27FC236}">
                <a16:creationId xmlns:a16="http://schemas.microsoft.com/office/drawing/2014/main" id="{34E739C1-6693-9383-CF36-1FD4FCDDB13C}"/>
              </a:ext>
            </a:extLst>
          </p:cNvPr>
          <p:cNvSpPr>
            <a:spLocks noGrp="1"/>
          </p:cNvSpPr>
          <p:nvPr>
            <p:ph type="sldNum" sz="quarter" idx="12"/>
          </p:nvPr>
        </p:nvSpPr>
        <p:spPr/>
        <p:txBody>
          <a:bodyPr/>
          <a:lstStyle/>
          <a:p>
            <a:fld id="{EFDCCE7F-8153-4EB9-ACAC-87301F132ECB}" type="slidenum">
              <a:rPr lang="pt-BR" smtClean="0"/>
              <a:pPr/>
              <a:t>13</a:t>
            </a:fld>
            <a:endParaRPr lang="pt-BR"/>
          </a:p>
        </p:txBody>
      </p:sp>
      <p:sp>
        <p:nvSpPr>
          <p:cNvPr id="6" name="CaixaDeTexto 5">
            <a:extLst>
              <a:ext uri="{FF2B5EF4-FFF2-40B4-BE49-F238E27FC236}">
                <a16:creationId xmlns:a16="http://schemas.microsoft.com/office/drawing/2014/main" id="{4E84C2ED-EA80-A095-78AB-AF3D5E634F61}"/>
              </a:ext>
            </a:extLst>
          </p:cNvPr>
          <p:cNvSpPr txBox="1"/>
          <p:nvPr/>
        </p:nvSpPr>
        <p:spPr>
          <a:xfrm>
            <a:off x="518989" y="2456830"/>
            <a:ext cx="11377264" cy="2462213"/>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O que é:</a:t>
            </a:r>
            <a:endParaRPr lang="pt-BR" sz="2200" dirty="0">
              <a:latin typeface="Calibri" panose="020F0502020204030204" pitchFamily="34" charset="0"/>
            </a:endParaRPr>
          </a:p>
          <a:p>
            <a:pPr>
              <a:buFont typeface="Arial" panose="020B0604020202020204" pitchFamily="34" charset="0"/>
              <a:buChar char="•"/>
            </a:pPr>
            <a:r>
              <a:rPr lang="pt-BR" sz="2200" dirty="0">
                <a:latin typeface="Calibri" panose="020F0502020204030204" pitchFamily="34" charset="0"/>
              </a:rPr>
              <a:t>Comparação entre o que foi </a:t>
            </a:r>
            <a:r>
              <a:rPr lang="pt-BR" sz="2200" b="1" dirty="0">
                <a:latin typeface="Calibri" panose="020F0502020204030204" pitchFamily="34" charset="0"/>
              </a:rPr>
              <a:t>previsto</a:t>
            </a:r>
            <a:r>
              <a:rPr lang="pt-BR" sz="2200" dirty="0">
                <a:latin typeface="Calibri" panose="020F0502020204030204" pitchFamily="34" charset="0"/>
              </a:rPr>
              <a:t> e o que foi </a:t>
            </a:r>
            <a:r>
              <a:rPr lang="pt-BR" sz="2200" b="1" dirty="0">
                <a:latin typeface="Calibri" panose="020F0502020204030204" pitchFamily="34" charset="0"/>
              </a:rPr>
              <a:t>efetivamente realizado</a:t>
            </a:r>
            <a:r>
              <a:rPr lang="pt-BR" sz="2200" dirty="0">
                <a:latin typeface="Calibri" panose="020F0502020204030204" pitchFamily="34" charset="0"/>
              </a:rPr>
              <a:t> no último ano.</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Base legal:</a:t>
            </a:r>
            <a:r>
              <a:rPr lang="pt-BR" sz="2200" dirty="0">
                <a:latin typeface="Calibri" panose="020F0502020204030204" pitchFamily="34" charset="0"/>
              </a:rPr>
              <a:t> Art. 4º, §1º, inciso II da LRF.</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Importância didática: </a:t>
            </a:r>
            <a:r>
              <a:rPr lang="pt-BR" sz="2200" dirty="0">
                <a:latin typeface="Calibri" panose="020F0502020204030204" pitchFamily="34" charset="0"/>
              </a:rPr>
              <a:t>Permite avaliar a </a:t>
            </a:r>
            <a:r>
              <a:rPr lang="pt-BR" sz="2200" b="1" dirty="0">
                <a:latin typeface="Calibri" panose="020F0502020204030204" pitchFamily="34" charset="0"/>
              </a:rPr>
              <a:t>credibilidade da projeção</a:t>
            </a:r>
            <a:r>
              <a:rPr lang="pt-BR" sz="2200" dirty="0">
                <a:latin typeface="Calibri" panose="020F0502020204030204" pitchFamily="34" charset="0"/>
              </a:rPr>
              <a:t>, identificar desvios e ajustar estratégias fiscais futuras.</a:t>
            </a:r>
          </a:p>
        </p:txBody>
      </p:sp>
    </p:spTree>
    <p:extLst>
      <p:ext uri="{BB962C8B-B14F-4D97-AF65-F5344CB8AC3E}">
        <p14:creationId xmlns:p14="http://schemas.microsoft.com/office/powerpoint/2010/main" val="374136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F1BB5CD-EA3F-2BC9-E09E-AA29E025E0CC}"/>
              </a:ext>
            </a:extLst>
          </p:cNvPr>
          <p:cNvSpPr>
            <a:spLocks noGrp="1"/>
          </p:cNvSpPr>
          <p:nvPr>
            <p:ph idx="1"/>
          </p:nvPr>
        </p:nvSpPr>
        <p:spPr/>
        <p:txBody>
          <a:bodyPr>
            <a:normAutofit/>
          </a:bodyPr>
          <a:lstStyle/>
          <a:p>
            <a:pPr marL="0" indent="0" algn="ctr">
              <a:buNone/>
            </a:pPr>
            <a:r>
              <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Apresenta a análise comparativa entre as metas previstas para o exercício anterior e os resultados efetivamente alcançados. Inclui explicações sobre eventuais desvios e suas causas, além de medidas corretivas. </a:t>
            </a:r>
            <a:endParaRPr lang="pt-BR"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E94CC75A-7D19-0A72-4BB5-545A083C4441}"/>
              </a:ext>
            </a:extLst>
          </p:cNvPr>
          <p:cNvSpPr>
            <a:spLocks noGrp="1"/>
          </p:cNvSpPr>
          <p:nvPr>
            <p:ph type="sldNum" sz="quarter" idx="12"/>
          </p:nvPr>
        </p:nvSpPr>
        <p:spPr/>
        <p:txBody>
          <a:bodyPr/>
          <a:lstStyle/>
          <a:p>
            <a:fld id="{EFDCCE7F-8153-4EB9-ACAC-87301F132ECB}" type="slidenum">
              <a:rPr lang="pt-BR" smtClean="0"/>
              <a:pPr/>
              <a:t>14</a:t>
            </a:fld>
            <a:endParaRPr lang="pt-BR"/>
          </a:p>
        </p:txBody>
      </p:sp>
    </p:spTree>
    <p:extLst>
      <p:ext uri="{BB962C8B-B14F-4D97-AF65-F5344CB8AC3E}">
        <p14:creationId xmlns:p14="http://schemas.microsoft.com/office/powerpoint/2010/main" val="247617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3F26A1-FEA5-002D-50CB-BE05B4A76FE8}"/>
              </a:ext>
            </a:extLst>
          </p:cNvPr>
          <p:cNvSpPr>
            <a:spLocks noGrp="1"/>
          </p:cNvSpPr>
          <p:nvPr>
            <p:ph type="title"/>
          </p:nvPr>
        </p:nvSpPr>
        <p:spPr>
          <a:xfrm>
            <a:off x="479376" y="476672"/>
            <a:ext cx="10972800" cy="1143000"/>
          </a:xfrm>
        </p:spPr>
        <p:txBody>
          <a:bodyPr>
            <a:normAutofit/>
          </a:bodyPr>
          <a:lstStyle/>
          <a:p>
            <a:r>
              <a:rPr lang="pt-BR" sz="3600" b="1" dirty="0"/>
              <a:t>c) Metas Atuais x Fixadas nos Três Exercícios Anteriores</a:t>
            </a:r>
          </a:p>
        </p:txBody>
      </p:sp>
      <p:sp>
        <p:nvSpPr>
          <p:cNvPr id="4" name="Espaço Reservado para Número de Slide 3">
            <a:extLst>
              <a:ext uri="{FF2B5EF4-FFF2-40B4-BE49-F238E27FC236}">
                <a16:creationId xmlns:a16="http://schemas.microsoft.com/office/drawing/2014/main" id="{C28ED979-96DF-6E40-D2EF-D8FD6C1573E3}"/>
              </a:ext>
            </a:extLst>
          </p:cNvPr>
          <p:cNvSpPr>
            <a:spLocks noGrp="1"/>
          </p:cNvSpPr>
          <p:nvPr>
            <p:ph type="sldNum" sz="quarter" idx="12"/>
          </p:nvPr>
        </p:nvSpPr>
        <p:spPr/>
        <p:txBody>
          <a:bodyPr/>
          <a:lstStyle/>
          <a:p>
            <a:fld id="{EFDCCE7F-8153-4EB9-ACAC-87301F132ECB}" type="slidenum">
              <a:rPr lang="pt-BR" smtClean="0"/>
              <a:pPr/>
              <a:t>15</a:t>
            </a:fld>
            <a:endParaRPr lang="pt-BR"/>
          </a:p>
        </p:txBody>
      </p:sp>
      <p:sp>
        <p:nvSpPr>
          <p:cNvPr id="6" name="CaixaDeTexto 5">
            <a:extLst>
              <a:ext uri="{FF2B5EF4-FFF2-40B4-BE49-F238E27FC236}">
                <a16:creationId xmlns:a16="http://schemas.microsoft.com/office/drawing/2014/main" id="{E2C299CF-F0FF-194C-C978-20B4D5B130C5}"/>
              </a:ext>
            </a:extLst>
          </p:cNvPr>
          <p:cNvSpPr txBox="1"/>
          <p:nvPr/>
        </p:nvSpPr>
        <p:spPr>
          <a:xfrm>
            <a:off x="609600" y="2204864"/>
            <a:ext cx="10972800" cy="2800767"/>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O que é:</a:t>
            </a:r>
            <a:endParaRPr lang="pt-BR" sz="2200" dirty="0">
              <a:latin typeface="Calibri" panose="020F0502020204030204" pitchFamily="34" charset="0"/>
            </a:endParaRPr>
          </a:p>
          <a:p>
            <a:pPr>
              <a:buFont typeface="Arial" panose="020B0604020202020204" pitchFamily="34" charset="0"/>
              <a:buChar char="•"/>
            </a:pPr>
            <a:r>
              <a:rPr lang="pt-BR" sz="2200" dirty="0">
                <a:latin typeface="Calibri" panose="020F0502020204030204" pitchFamily="34" charset="0"/>
              </a:rPr>
              <a:t>Compara a </a:t>
            </a:r>
            <a:r>
              <a:rPr lang="pt-BR" sz="2200" b="1" dirty="0">
                <a:latin typeface="Calibri" panose="020F0502020204030204" pitchFamily="34" charset="0"/>
              </a:rPr>
              <a:t>meta atual de resultado primário, nominal e dívida</a:t>
            </a:r>
            <a:r>
              <a:rPr lang="pt-BR" sz="2200" dirty="0">
                <a:latin typeface="Calibri" panose="020F0502020204030204" pitchFamily="34" charset="0"/>
              </a:rPr>
              <a:t> com as definidas nos últimos três anos.</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Base legal:</a:t>
            </a:r>
            <a:r>
              <a:rPr lang="pt-BR" sz="2200" dirty="0">
                <a:latin typeface="Calibri" panose="020F0502020204030204" pitchFamily="34" charset="0"/>
              </a:rPr>
              <a:t> Art. 4º, §1º, inciso III da LRF.</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Importância didática: </a:t>
            </a:r>
            <a:r>
              <a:rPr lang="pt-BR" sz="2200" dirty="0">
                <a:latin typeface="Calibri" panose="020F0502020204030204" pitchFamily="34" charset="0"/>
              </a:rPr>
              <a:t>Evidencia a </a:t>
            </a:r>
            <a:r>
              <a:rPr lang="pt-BR" sz="2200" b="1" dirty="0">
                <a:latin typeface="Calibri" panose="020F0502020204030204" pitchFamily="34" charset="0"/>
              </a:rPr>
              <a:t>evolução da política fiscal</a:t>
            </a:r>
            <a:r>
              <a:rPr lang="pt-BR" sz="2200" dirty="0">
                <a:latin typeface="Calibri" panose="020F0502020204030204" pitchFamily="34" charset="0"/>
              </a:rPr>
              <a:t> e o alinhamento com o planejamento plurianual.</a:t>
            </a:r>
          </a:p>
        </p:txBody>
      </p:sp>
    </p:spTree>
    <p:extLst>
      <p:ext uri="{BB962C8B-B14F-4D97-AF65-F5344CB8AC3E}">
        <p14:creationId xmlns:p14="http://schemas.microsoft.com/office/powerpoint/2010/main" val="890807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158B1D1-26A0-AE62-8FB2-5471C025A341}"/>
              </a:ext>
            </a:extLst>
          </p:cNvPr>
          <p:cNvSpPr>
            <a:spLocks noGrp="1"/>
          </p:cNvSpPr>
          <p:nvPr>
            <p:ph idx="1"/>
          </p:nvPr>
        </p:nvSpPr>
        <p:spPr/>
        <p:txBody>
          <a:bodyPr>
            <a:normAutofit/>
          </a:bodyPr>
          <a:lstStyle/>
          <a:p>
            <a:pPr marL="0" indent="0" algn="ctr">
              <a:buNone/>
            </a:pPr>
            <a:r>
              <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Compara as metas propostas para o exercício atual com aquelas fixadas nos três exercícios anteriores. O objetivo é demonstrar a coerência, evolução e consistência da política fiscal ao longo do tempo. Se há ou não a necessidade de rever as metas relativas ao resultado primário, lembrando que o resultado pode ser deficitário, desde que conste na LDO.</a:t>
            </a:r>
          </a:p>
          <a:p>
            <a:pPr marL="0" indent="0" algn="ctr">
              <a:buNone/>
            </a:pPr>
            <a:endParaRPr lang="pt-BR"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DA1A5C24-91DC-3656-A738-C3A75707B8A6}"/>
              </a:ext>
            </a:extLst>
          </p:cNvPr>
          <p:cNvSpPr>
            <a:spLocks noGrp="1"/>
          </p:cNvSpPr>
          <p:nvPr>
            <p:ph type="sldNum" sz="quarter" idx="12"/>
          </p:nvPr>
        </p:nvSpPr>
        <p:spPr/>
        <p:txBody>
          <a:bodyPr/>
          <a:lstStyle/>
          <a:p>
            <a:fld id="{EFDCCE7F-8153-4EB9-ACAC-87301F132ECB}" type="slidenum">
              <a:rPr lang="pt-BR" smtClean="0"/>
              <a:pPr/>
              <a:t>16</a:t>
            </a:fld>
            <a:endParaRPr lang="pt-BR"/>
          </a:p>
        </p:txBody>
      </p:sp>
    </p:spTree>
    <p:extLst>
      <p:ext uri="{BB962C8B-B14F-4D97-AF65-F5344CB8AC3E}">
        <p14:creationId xmlns:p14="http://schemas.microsoft.com/office/powerpoint/2010/main" val="3016239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58630-3291-3D6C-1858-61238F85CAF3}"/>
              </a:ext>
            </a:extLst>
          </p:cNvPr>
          <p:cNvSpPr>
            <a:spLocks noGrp="1"/>
          </p:cNvSpPr>
          <p:nvPr>
            <p:ph type="title"/>
          </p:nvPr>
        </p:nvSpPr>
        <p:spPr>
          <a:xfrm>
            <a:off x="263352" y="479320"/>
            <a:ext cx="10972800" cy="1143000"/>
          </a:xfrm>
        </p:spPr>
        <p:txBody>
          <a:bodyPr>
            <a:normAutofit/>
          </a:bodyPr>
          <a:lstStyle/>
          <a:p>
            <a:r>
              <a:rPr lang="pt-BR" sz="3600" b="1" dirty="0"/>
              <a:t>d) Evolução do Patrimônio Líquido do Município</a:t>
            </a:r>
          </a:p>
        </p:txBody>
      </p:sp>
      <p:sp>
        <p:nvSpPr>
          <p:cNvPr id="4" name="Espaço Reservado para Número de Slide 3">
            <a:extLst>
              <a:ext uri="{FF2B5EF4-FFF2-40B4-BE49-F238E27FC236}">
                <a16:creationId xmlns:a16="http://schemas.microsoft.com/office/drawing/2014/main" id="{6FC24F1B-812A-6446-2C4B-9E73E36CC6DD}"/>
              </a:ext>
            </a:extLst>
          </p:cNvPr>
          <p:cNvSpPr>
            <a:spLocks noGrp="1"/>
          </p:cNvSpPr>
          <p:nvPr>
            <p:ph type="sldNum" sz="quarter" idx="12"/>
          </p:nvPr>
        </p:nvSpPr>
        <p:spPr/>
        <p:txBody>
          <a:bodyPr/>
          <a:lstStyle/>
          <a:p>
            <a:fld id="{EFDCCE7F-8153-4EB9-ACAC-87301F132ECB}" type="slidenum">
              <a:rPr lang="pt-BR" smtClean="0"/>
              <a:pPr/>
              <a:t>17</a:t>
            </a:fld>
            <a:endParaRPr lang="pt-BR"/>
          </a:p>
        </p:txBody>
      </p:sp>
      <p:sp>
        <p:nvSpPr>
          <p:cNvPr id="6" name="CaixaDeTexto 5">
            <a:extLst>
              <a:ext uri="{FF2B5EF4-FFF2-40B4-BE49-F238E27FC236}">
                <a16:creationId xmlns:a16="http://schemas.microsoft.com/office/drawing/2014/main" id="{E5BFFBB3-F6CE-B853-E6B7-58D6D41132AA}"/>
              </a:ext>
            </a:extLst>
          </p:cNvPr>
          <p:cNvSpPr txBox="1"/>
          <p:nvPr/>
        </p:nvSpPr>
        <p:spPr>
          <a:xfrm>
            <a:off x="897632" y="1772816"/>
            <a:ext cx="10396736" cy="3139321"/>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O que é:</a:t>
            </a:r>
            <a:endParaRPr lang="pt-BR" sz="2200" dirty="0">
              <a:latin typeface="Calibri" panose="020F0502020204030204" pitchFamily="34" charset="0"/>
            </a:endParaRPr>
          </a:p>
          <a:p>
            <a:pPr>
              <a:buFont typeface="Arial" panose="020B0604020202020204" pitchFamily="34" charset="0"/>
              <a:buChar char="•"/>
            </a:pPr>
            <a:r>
              <a:rPr lang="pt-BR" sz="2200" dirty="0">
                <a:latin typeface="Calibri" panose="020F0502020204030204" pitchFamily="34" charset="0"/>
              </a:rPr>
              <a:t>Apresenta o comportamento do </a:t>
            </a:r>
            <a:r>
              <a:rPr lang="pt-BR" sz="2200" b="1" dirty="0">
                <a:latin typeface="Calibri" panose="020F0502020204030204" pitchFamily="34" charset="0"/>
              </a:rPr>
              <a:t>patrimônio líquido</a:t>
            </a:r>
            <a:r>
              <a:rPr lang="pt-BR" sz="2200" dirty="0">
                <a:latin typeface="Calibri" panose="020F0502020204030204" pitchFamily="34" charset="0"/>
              </a:rPr>
              <a:t> do município ao longo do tempo, calculado pela diferença entre ativo e passivo.</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Base legal:</a:t>
            </a:r>
            <a:r>
              <a:rPr lang="pt-BR" sz="2200" dirty="0">
                <a:latin typeface="Calibri" panose="020F0502020204030204" pitchFamily="34" charset="0"/>
              </a:rPr>
              <a:t> Art. 4º, §1º, inciso IV da LRF.</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Importância didática:</a:t>
            </a:r>
            <a:br>
              <a:rPr lang="pt-BR" sz="2200" dirty="0">
                <a:latin typeface="Calibri" panose="020F0502020204030204" pitchFamily="34" charset="0"/>
              </a:rPr>
            </a:br>
            <a:r>
              <a:rPr lang="pt-BR" sz="2200" dirty="0">
                <a:latin typeface="Calibri" panose="020F0502020204030204" pitchFamily="34" charset="0"/>
              </a:rPr>
              <a:t>Mostra a </a:t>
            </a:r>
            <a:r>
              <a:rPr lang="pt-BR" sz="2200" b="1" dirty="0">
                <a:latin typeface="Calibri" panose="020F0502020204030204" pitchFamily="34" charset="0"/>
              </a:rPr>
              <a:t>capacidade de geração de riqueza</a:t>
            </a:r>
            <a:r>
              <a:rPr lang="pt-BR" sz="2200" dirty="0">
                <a:latin typeface="Calibri" panose="020F0502020204030204" pitchFamily="34" charset="0"/>
              </a:rPr>
              <a:t> do ente e se houve empobrecimento ou fortalecimento do patrimônio público.</a:t>
            </a:r>
          </a:p>
        </p:txBody>
      </p:sp>
    </p:spTree>
    <p:extLst>
      <p:ext uri="{BB962C8B-B14F-4D97-AF65-F5344CB8AC3E}">
        <p14:creationId xmlns:p14="http://schemas.microsoft.com/office/powerpoint/2010/main" val="2675969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D47E986-4BB7-EF54-37A1-DDF6740C639D}"/>
              </a:ext>
            </a:extLst>
          </p:cNvPr>
          <p:cNvSpPr>
            <a:spLocks noGrp="1"/>
          </p:cNvSpPr>
          <p:nvPr>
            <p:ph idx="1"/>
          </p:nvPr>
        </p:nvSpPr>
        <p:spPr/>
        <p:txBody>
          <a:bodyPr>
            <a:normAutofit/>
          </a:bodyPr>
          <a:lstStyle/>
          <a:p>
            <a:pPr marL="0" indent="0" algn="ctr">
              <a:buNone/>
            </a:pPr>
            <a:r>
              <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Analisa a variação do patrimônio líquido da entidade entre o início e o final do exercício, permitindo avaliar a capacidade de geração de riqueza e a sustentabilidade financeira. Para isso temos que ter todas as informações patrimon</a:t>
            </a:r>
            <a:r>
              <a:rPr lang="pt-B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iais atualizadas (reavaliação, depreciação, mensuração dos bens inclusive de domínio público.</a:t>
            </a:r>
          </a:p>
        </p:txBody>
      </p:sp>
      <p:sp>
        <p:nvSpPr>
          <p:cNvPr id="4" name="Espaço Reservado para Número de Slide 3">
            <a:extLst>
              <a:ext uri="{FF2B5EF4-FFF2-40B4-BE49-F238E27FC236}">
                <a16:creationId xmlns:a16="http://schemas.microsoft.com/office/drawing/2014/main" id="{E1E95D7F-8C79-A6D8-725E-20E181CFB91B}"/>
              </a:ext>
            </a:extLst>
          </p:cNvPr>
          <p:cNvSpPr>
            <a:spLocks noGrp="1"/>
          </p:cNvSpPr>
          <p:nvPr>
            <p:ph type="sldNum" sz="quarter" idx="12"/>
          </p:nvPr>
        </p:nvSpPr>
        <p:spPr/>
        <p:txBody>
          <a:bodyPr/>
          <a:lstStyle/>
          <a:p>
            <a:fld id="{EFDCCE7F-8153-4EB9-ACAC-87301F132ECB}" type="slidenum">
              <a:rPr lang="pt-BR" smtClean="0"/>
              <a:pPr/>
              <a:t>18</a:t>
            </a:fld>
            <a:endParaRPr lang="pt-BR"/>
          </a:p>
        </p:txBody>
      </p:sp>
    </p:spTree>
    <p:extLst>
      <p:ext uri="{BB962C8B-B14F-4D97-AF65-F5344CB8AC3E}">
        <p14:creationId xmlns:p14="http://schemas.microsoft.com/office/powerpoint/2010/main" val="20615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65ADC-8012-16B0-20F1-838FE49AB02B}"/>
              </a:ext>
            </a:extLst>
          </p:cNvPr>
          <p:cNvSpPr>
            <a:spLocks noGrp="1"/>
          </p:cNvSpPr>
          <p:nvPr>
            <p:ph type="title"/>
          </p:nvPr>
        </p:nvSpPr>
        <p:spPr>
          <a:xfrm>
            <a:off x="479376" y="764704"/>
            <a:ext cx="10972800" cy="1143000"/>
          </a:xfrm>
        </p:spPr>
        <p:txBody>
          <a:bodyPr>
            <a:noAutofit/>
          </a:bodyPr>
          <a:lstStyle/>
          <a:p>
            <a:r>
              <a:rPr lang="pt-BR" sz="3600" b="1" dirty="0"/>
              <a:t>e) Origem e Aplicação dos Recursos Obtidos com Alienação de Ativos</a:t>
            </a:r>
          </a:p>
        </p:txBody>
      </p:sp>
      <p:sp>
        <p:nvSpPr>
          <p:cNvPr id="4" name="Espaço Reservado para Número de Slide 3">
            <a:extLst>
              <a:ext uri="{FF2B5EF4-FFF2-40B4-BE49-F238E27FC236}">
                <a16:creationId xmlns:a16="http://schemas.microsoft.com/office/drawing/2014/main" id="{B0E38312-E8F2-7228-44FF-C515B0745403}"/>
              </a:ext>
            </a:extLst>
          </p:cNvPr>
          <p:cNvSpPr>
            <a:spLocks noGrp="1"/>
          </p:cNvSpPr>
          <p:nvPr>
            <p:ph type="sldNum" sz="quarter" idx="12"/>
          </p:nvPr>
        </p:nvSpPr>
        <p:spPr/>
        <p:txBody>
          <a:bodyPr/>
          <a:lstStyle/>
          <a:p>
            <a:fld id="{EFDCCE7F-8153-4EB9-ACAC-87301F132ECB}" type="slidenum">
              <a:rPr lang="pt-BR" smtClean="0"/>
              <a:pPr/>
              <a:t>19</a:t>
            </a:fld>
            <a:endParaRPr lang="pt-BR"/>
          </a:p>
        </p:txBody>
      </p:sp>
      <p:sp>
        <p:nvSpPr>
          <p:cNvPr id="6" name="CaixaDeTexto 5">
            <a:extLst>
              <a:ext uri="{FF2B5EF4-FFF2-40B4-BE49-F238E27FC236}">
                <a16:creationId xmlns:a16="http://schemas.microsoft.com/office/drawing/2014/main" id="{20A31890-5106-63AB-986E-5267B70CB970}"/>
              </a:ext>
            </a:extLst>
          </p:cNvPr>
          <p:cNvSpPr txBox="1"/>
          <p:nvPr/>
        </p:nvSpPr>
        <p:spPr>
          <a:xfrm>
            <a:off x="580491" y="2420888"/>
            <a:ext cx="11031017" cy="2800767"/>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O que é:</a:t>
            </a:r>
            <a:endParaRPr lang="pt-BR" sz="2200" dirty="0">
              <a:latin typeface="Calibri" panose="020F0502020204030204" pitchFamily="34" charset="0"/>
            </a:endParaRPr>
          </a:p>
          <a:p>
            <a:pPr>
              <a:buFont typeface="Arial" panose="020B0604020202020204" pitchFamily="34" charset="0"/>
              <a:buChar char="•"/>
            </a:pPr>
            <a:r>
              <a:rPr lang="pt-BR" sz="2200" dirty="0">
                <a:latin typeface="Calibri" panose="020F0502020204030204" pitchFamily="34" charset="0"/>
              </a:rPr>
              <a:t>Demonstra de onde vieram os recursos obtidos com </a:t>
            </a:r>
            <a:r>
              <a:rPr lang="pt-BR" sz="2200" b="1" dirty="0">
                <a:latin typeface="Calibri" panose="020F0502020204030204" pitchFamily="34" charset="0"/>
              </a:rPr>
              <a:t>venda de bens públicos</a:t>
            </a:r>
            <a:r>
              <a:rPr lang="pt-BR" sz="2200" dirty="0">
                <a:latin typeface="Calibri" panose="020F0502020204030204" pitchFamily="34" charset="0"/>
              </a:rPr>
              <a:t> e como eles foram aplicados.</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Base legal:</a:t>
            </a:r>
            <a:r>
              <a:rPr lang="pt-BR" sz="2200" dirty="0">
                <a:latin typeface="Calibri" panose="020F0502020204030204" pitchFamily="34" charset="0"/>
              </a:rPr>
              <a:t> Art. 4º, §1º, inciso V da LRF.</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Importância didática: </a:t>
            </a:r>
            <a:r>
              <a:rPr lang="pt-BR" sz="2200" dirty="0">
                <a:latin typeface="Calibri" panose="020F0502020204030204" pitchFamily="34" charset="0"/>
              </a:rPr>
              <a:t>Evita o uso desses recursos para financiar despesas correntes (vedado pelo art. 44 da LRF) e </a:t>
            </a:r>
            <a:r>
              <a:rPr lang="pt-BR" sz="2200" b="1" dirty="0">
                <a:latin typeface="Calibri" panose="020F0502020204030204" pitchFamily="34" charset="0"/>
              </a:rPr>
              <a:t>garante transparência patrimonial</a:t>
            </a:r>
            <a:r>
              <a:rPr lang="pt-BR" sz="2200" dirty="0">
                <a:latin typeface="Calibri" panose="020F0502020204030204" pitchFamily="34" charset="0"/>
              </a:rPr>
              <a:t>.</a:t>
            </a:r>
          </a:p>
        </p:txBody>
      </p:sp>
    </p:spTree>
    <p:extLst>
      <p:ext uri="{BB962C8B-B14F-4D97-AF65-F5344CB8AC3E}">
        <p14:creationId xmlns:p14="http://schemas.microsoft.com/office/powerpoint/2010/main" val="1808517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ABD1A34-E84A-A3DB-8576-BCE2A8332BB3}"/>
              </a:ext>
            </a:extLst>
          </p:cNvPr>
          <p:cNvSpPr>
            <a:spLocks noGrp="1"/>
          </p:cNvSpPr>
          <p:nvPr>
            <p:ph type="sldNum" sz="quarter" idx="12"/>
          </p:nvPr>
        </p:nvSpPr>
        <p:spPr/>
        <p:txBody>
          <a:bodyPr/>
          <a:lstStyle/>
          <a:p>
            <a:fld id="{EFDCCE7F-8153-4EB9-ACAC-87301F132ECB}" type="slidenum">
              <a:rPr lang="pt-BR" smtClean="0">
                <a:solidFill>
                  <a:schemeClr val="tx1"/>
                </a:solidFill>
              </a:rPr>
              <a:pPr/>
              <a:t>2</a:t>
            </a:fld>
            <a:endParaRPr lang="pt-BR">
              <a:solidFill>
                <a:schemeClr val="tx1"/>
              </a:solidFill>
            </a:endParaRPr>
          </a:p>
        </p:txBody>
      </p:sp>
      <p:sp>
        <p:nvSpPr>
          <p:cNvPr id="3" name="CaixaDeTexto 2">
            <a:extLst>
              <a:ext uri="{FF2B5EF4-FFF2-40B4-BE49-F238E27FC236}">
                <a16:creationId xmlns:a16="http://schemas.microsoft.com/office/drawing/2014/main" id="{CB33B8EE-8A24-B8EC-BF34-BD45B45DF95B}"/>
              </a:ext>
            </a:extLst>
          </p:cNvPr>
          <p:cNvSpPr txBox="1"/>
          <p:nvPr/>
        </p:nvSpPr>
        <p:spPr>
          <a:xfrm>
            <a:off x="493169" y="965505"/>
            <a:ext cx="11089232" cy="5234766"/>
          </a:xfrm>
          <a:prstGeom prst="rect">
            <a:avLst/>
          </a:prstGeom>
          <a:noFill/>
        </p:spPr>
        <p:txBody>
          <a:bodyPr wrap="square">
            <a:spAutoFit/>
          </a:bodyPr>
          <a:lstStyle/>
          <a:p>
            <a:pPr algn="ctr">
              <a:spcAft>
                <a:spcPts val="1650"/>
              </a:spcAft>
              <a:buNone/>
            </a:pPr>
            <a:r>
              <a:rPr lang="pt-BR" sz="4000" b="1" i="0" dirty="0">
                <a:effectLst/>
                <a:latin typeface="Calibri" panose="020F0502020204030204" pitchFamily="34" charset="0"/>
              </a:rPr>
              <a:t>PPA Passo a Passo (parte 2)</a:t>
            </a:r>
          </a:p>
          <a:p>
            <a:pPr algn="ctr"/>
            <a:r>
              <a:rPr lang="pt-BR" sz="4000" b="0" i="0" dirty="0">
                <a:effectLst/>
                <a:latin typeface="Calibri" panose="020F0502020204030204" pitchFamily="34" charset="0"/>
              </a:rPr>
              <a:t> </a:t>
            </a:r>
            <a:r>
              <a:rPr lang="pt-BR" sz="4000" b="1" i="0" dirty="0">
                <a:effectLst/>
                <a:latin typeface="Calibri" panose="020F0502020204030204" pitchFamily="34" charset="0"/>
              </a:rPr>
              <a:t>23 de Abril </a:t>
            </a:r>
            <a:r>
              <a:rPr lang="pt-BR" sz="4000" b="0" i="0" dirty="0">
                <a:effectLst/>
                <a:latin typeface="Calibri" panose="020F0502020204030204" pitchFamily="34" charset="0"/>
              </a:rPr>
              <a:t> </a:t>
            </a:r>
          </a:p>
          <a:p>
            <a:pPr algn="ctr"/>
            <a:r>
              <a:rPr lang="pt-BR" sz="4000" b="1" i="0" dirty="0">
                <a:effectLst/>
                <a:latin typeface="Calibri" panose="020F0502020204030204" pitchFamily="34" charset="0"/>
              </a:rPr>
              <a:t>Horário:</a:t>
            </a:r>
            <a:r>
              <a:rPr lang="pt-BR" sz="4000" b="0" i="0" dirty="0">
                <a:effectLst/>
                <a:latin typeface="Calibri" panose="020F0502020204030204" pitchFamily="34" charset="0"/>
              </a:rPr>
              <a:t> 14:00 ás 17:00</a:t>
            </a:r>
          </a:p>
          <a:p>
            <a:pPr algn="ctr"/>
            <a:endParaRPr lang="pt-BR" sz="4000" dirty="0">
              <a:latin typeface="Calibri" panose="020F0502020204030204" pitchFamily="34" charset="0"/>
            </a:endParaRPr>
          </a:p>
          <a:p>
            <a:pPr algn="ctr"/>
            <a:r>
              <a:rPr lang="pt-BR" sz="4000" dirty="0">
                <a:latin typeface="Calibri" panose="020F0502020204030204" pitchFamily="34" charset="0"/>
              </a:rPr>
              <a:t>COMPLEMENTAÇÃO, MOMENTO EM QUE NÃO CONSEGUI MAIS FALAR, MAS EM RESPEITO A VCS ALUNOS, SEGUEM AS ORIENTAÇÕES DOS SLIDES. </a:t>
            </a:r>
          </a:p>
          <a:p>
            <a:pPr algn="ctr"/>
            <a:r>
              <a:rPr lang="pt-BR" sz="4000" dirty="0">
                <a:latin typeface="Calibri" panose="020F0502020204030204" pitchFamily="34" charset="0"/>
              </a:rPr>
              <a:t>ABRAÇOS</a:t>
            </a:r>
          </a:p>
        </p:txBody>
      </p:sp>
    </p:spTree>
    <p:extLst>
      <p:ext uri="{BB962C8B-B14F-4D97-AF65-F5344CB8AC3E}">
        <p14:creationId xmlns:p14="http://schemas.microsoft.com/office/powerpoint/2010/main" val="3283201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926573E-2EB6-3332-85E8-BF748CE2DAB6}"/>
              </a:ext>
            </a:extLst>
          </p:cNvPr>
          <p:cNvSpPr>
            <a:spLocks noGrp="1"/>
          </p:cNvSpPr>
          <p:nvPr>
            <p:ph idx="1"/>
          </p:nvPr>
        </p:nvSpPr>
        <p:spPr/>
        <p:txBody>
          <a:bodyPr>
            <a:normAutofit fontScale="92500"/>
          </a:bodyPr>
          <a:lstStyle/>
          <a:p>
            <a:pPr marL="0" indent="0" algn="ctr">
              <a:buNone/>
            </a:pPr>
            <a:r>
              <a:rPr lang="pt-BR" sz="36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Detalha as operações de alienação de ativos, como bens móveis e imóveis, e sua destinação. É importante para verificar se os recursos estão sendo aplicados conforme os princípios da LRF e se há reinvestimento produtivo. Toda a receita de capital, inclusive as de alienações, devem ser utilizadas para bens de capital e não de custeio. Tendo até mesmo fontes de recursos específicas para poder </a:t>
            </a:r>
            <a:r>
              <a:rPr lang="pt-BR" sz="3600" b="1" dirty="0" err="1">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demonstar</a:t>
            </a:r>
            <a:r>
              <a:rPr lang="pt-BR" sz="36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a:t>
            </a:r>
          </a:p>
          <a:p>
            <a:pPr marL="0" indent="0" algn="ctr">
              <a:buNone/>
            </a:pPr>
            <a:endParaRPr lang="pt-BR" sz="3600" b="1" dirty="0">
              <a:solidFill>
                <a:srgbClr val="FF0000"/>
              </a:solidFill>
            </a:endParaRPr>
          </a:p>
        </p:txBody>
      </p:sp>
      <p:sp>
        <p:nvSpPr>
          <p:cNvPr id="4" name="Espaço Reservado para Número de Slide 3">
            <a:extLst>
              <a:ext uri="{FF2B5EF4-FFF2-40B4-BE49-F238E27FC236}">
                <a16:creationId xmlns:a16="http://schemas.microsoft.com/office/drawing/2014/main" id="{52FDEE35-646A-F3DA-DD7B-7B13B156E9CB}"/>
              </a:ext>
            </a:extLst>
          </p:cNvPr>
          <p:cNvSpPr>
            <a:spLocks noGrp="1"/>
          </p:cNvSpPr>
          <p:nvPr>
            <p:ph type="sldNum" sz="quarter" idx="12"/>
          </p:nvPr>
        </p:nvSpPr>
        <p:spPr/>
        <p:txBody>
          <a:bodyPr/>
          <a:lstStyle/>
          <a:p>
            <a:fld id="{EFDCCE7F-8153-4EB9-ACAC-87301F132ECB}" type="slidenum">
              <a:rPr lang="pt-BR" smtClean="0"/>
              <a:pPr/>
              <a:t>20</a:t>
            </a:fld>
            <a:endParaRPr lang="pt-BR"/>
          </a:p>
        </p:txBody>
      </p:sp>
    </p:spTree>
    <p:extLst>
      <p:ext uri="{BB962C8B-B14F-4D97-AF65-F5344CB8AC3E}">
        <p14:creationId xmlns:p14="http://schemas.microsoft.com/office/powerpoint/2010/main" val="2932191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74CFC-0AD3-7684-D0F4-A6057CC10C04}"/>
              </a:ext>
            </a:extLst>
          </p:cNvPr>
          <p:cNvSpPr>
            <a:spLocks noGrp="1"/>
          </p:cNvSpPr>
          <p:nvPr>
            <p:ph type="title"/>
          </p:nvPr>
        </p:nvSpPr>
        <p:spPr>
          <a:xfrm>
            <a:off x="335360" y="620688"/>
            <a:ext cx="10972800" cy="1143000"/>
          </a:xfrm>
        </p:spPr>
        <p:txBody>
          <a:bodyPr>
            <a:normAutofit/>
          </a:bodyPr>
          <a:lstStyle/>
          <a:p>
            <a:r>
              <a:rPr lang="pt-BR" sz="3600" b="1" dirty="0"/>
              <a:t>f) Avaliação da Situação Financeira e Atuarial do RPPS</a:t>
            </a:r>
          </a:p>
        </p:txBody>
      </p:sp>
      <p:sp>
        <p:nvSpPr>
          <p:cNvPr id="4" name="Espaço Reservado para Número de Slide 3">
            <a:extLst>
              <a:ext uri="{FF2B5EF4-FFF2-40B4-BE49-F238E27FC236}">
                <a16:creationId xmlns:a16="http://schemas.microsoft.com/office/drawing/2014/main" id="{D752982B-9B91-1135-B126-749BEB605A94}"/>
              </a:ext>
            </a:extLst>
          </p:cNvPr>
          <p:cNvSpPr>
            <a:spLocks noGrp="1"/>
          </p:cNvSpPr>
          <p:nvPr>
            <p:ph type="sldNum" sz="quarter" idx="12"/>
          </p:nvPr>
        </p:nvSpPr>
        <p:spPr/>
        <p:txBody>
          <a:bodyPr/>
          <a:lstStyle/>
          <a:p>
            <a:fld id="{EFDCCE7F-8153-4EB9-ACAC-87301F132ECB}" type="slidenum">
              <a:rPr lang="pt-BR" smtClean="0"/>
              <a:pPr/>
              <a:t>21</a:t>
            </a:fld>
            <a:endParaRPr lang="pt-BR"/>
          </a:p>
        </p:txBody>
      </p:sp>
      <p:sp>
        <p:nvSpPr>
          <p:cNvPr id="6" name="CaixaDeTexto 5">
            <a:extLst>
              <a:ext uri="{FF2B5EF4-FFF2-40B4-BE49-F238E27FC236}">
                <a16:creationId xmlns:a16="http://schemas.microsoft.com/office/drawing/2014/main" id="{0D63BC8A-4CDC-74DC-E555-E52946AD72FC}"/>
              </a:ext>
            </a:extLst>
          </p:cNvPr>
          <p:cNvSpPr txBox="1"/>
          <p:nvPr/>
        </p:nvSpPr>
        <p:spPr>
          <a:xfrm>
            <a:off x="767408" y="2132856"/>
            <a:ext cx="10959009" cy="2800767"/>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O que é:</a:t>
            </a:r>
            <a:endParaRPr lang="pt-BR" sz="2200" dirty="0">
              <a:latin typeface="Calibri" panose="020F0502020204030204" pitchFamily="34" charset="0"/>
            </a:endParaRPr>
          </a:p>
          <a:p>
            <a:pPr>
              <a:buFont typeface="Arial" panose="020B0604020202020204" pitchFamily="34" charset="0"/>
              <a:buChar char="•"/>
            </a:pPr>
            <a:r>
              <a:rPr lang="pt-BR" sz="2200" dirty="0">
                <a:latin typeface="Calibri" panose="020F0502020204030204" pitchFamily="34" charset="0"/>
              </a:rPr>
              <a:t>Avaliação do equilíbrio entre </a:t>
            </a:r>
            <a:r>
              <a:rPr lang="pt-BR" sz="2200" b="1" dirty="0">
                <a:latin typeface="Calibri" panose="020F0502020204030204" pitchFamily="34" charset="0"/>
              </a:rPr>
              <a:t>receitas, despesas e obrigações futuras</a:t>
            </a:r>
            <a:r>
              <a:rPr lang="pt-BR" sz="2200" dirty="0">
                <a:latin typeface="Calibri" panose="020F0502020204030204" pitchFamily="34" charset="0"/>
              </a:rPr>
              <a:t> do Regime Próprio de Previdência Social dos servidores.</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Base legal:</a:t>
            </a:r>
            <a:r>
              <a:rPr lang="pt-BR" sz="2200" dirty="0">
                <a:latin typeface="Calibri" panose="020F0502020204030204" pitchFamily="34" charset="0"/>
              </a:rPr>
              <a:t> Art. 4º, §1º, inciso VI da LRF.</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Importância didática: </a:t>
            </a:r>
            <a:r>
              <a:rPr lang="pt-BR" sz="2200" dirty="0">
                <a:latin typeface="Calibri" panose="020F0502020204030204" pitchFamily="34" charset="0"/>
              </a:rPr>
              <a:t>Evidencia se o RPPS é </a:t>
            </a:r>
            <a:r>
              <a:rPr lang="pt-BR" sz="2200" b="1" dirty="0">
                <a:latin typeface="Calibri" panose="020F0502020204030204" pitchFamily="34" charset="0"/>
              </a:rPr>
              <a:t>sustentável a longo prazo</a:t>
            </a:r>
            <a:r>
              <a:rPr lang="pt-BR" sz="2200" dirty="0">
                <a:latin typeface="Calibri" panose="020F0502020204030204" pitchFamily="34" charset="0"/>
              </a:rPr>
              <a:t>, e se há necessidade de </a:t>
            </a:r>
            <a:r>
              <a:rPr lang="pt-BR" sz="2200" b="1" dirty="0">
                <a:latin typeface="Calibri" panose="020F0502020204030204" pitchFamily="34" charset="0"/>
              </a:rPr>
              <a:t>reformas ou aportes do Tesouro</a:t>
            </a:r>
            <a:r>
              <a:rPr lang="pt-BR" sz="2200" dirty="0">
                <a:latin typeface="Calibri" panose="020F0502020204030204" pitchFamily="34" charset="0"/>
              </a:rPr>
              <a:t>.</a:t>
            </a:r>
          </a:p>
        </p:txBody>
      </p:sp>
    </p:spTree>
    <p:extLst>
      <p:ext uri="{BB962C8B-B14F-4D97-AF65-F5344CB8AC3E}">
        <p14:creationId xmlns:p14="http://schemas.microsoft.com/office/powerpoint/2010/main" val="873575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BEFD708-031C-3777-04EA-D15613186F0A}"/>
              </a:ext>
            </a:extLst>
          </p:cNvPr>
          <p:cNvSpPr>
            <a:spLocks noGrp="1"/>
          </p:cNvSpPr>
          <p:nvPr>
            <p:ph idx="1"/>
          </p:nvPr>
        </p:nvSpPr>
        <p:spPr/>
        <p:txBody>
          <a:bodyPr>
            <a:normAutofit fontScale="92500" lnSpcReduction="10000"/>
          </a:bodyPr>
          <a:lstStyle/>
          <a:p>
            <a:pPr marL="0" indent="0" algn="ctr">
              <a:buNone/>
            </a:pPr>
            <a:r>
              <a:rPr lang="pt-BR" sz="3600" b="1">
                <a:solidFill>
                  <a:srgbClr val="FF0000"/>
                </a:solidFill>
                <a:effectLst/>
                <a:latin typeface="Calibri" panose="020F0502020204030204" pitchFamily="34" charset="0"/>
                <a:ea typeface="Calibri" panose="020F0502020204030204" pitchFamily="34" charset="0"/>
                <a:cs typeface="Calibri" panose="020F0502020204030204" pitchFamily="34" charset="0"/>
              </a:rPr>
              <a:t>Apresenta o diagnóstico da situação financeira e atuarial do RPPS, demonstrando a capacidade do regime de honrar os compromissos com os segurados atuais e futuros. </a:t>
            </a:r>
            <a:r>
              <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Baseado em avaliação técnica especializada. Lembrando da </a:t>
            </a:r>
            <a:r>
              <a:rPr lang="pt-BR" sz="36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importancia</a:t>
            </a:r>
            <a:r>
              <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de um ou mais cálculos atuariais no decorrer do ano, pois as variações financeiros e cadastrais ocorrem frequentemente e não da para ter uma noção se fizermos uma só analise anual. Havendo necessidade altera-se as peças orçamentárias.</a:t>
            </a:r>
          </a:p>
          <a:p>
            <a:pPr marL="0" indent="0" algn="ctr">
              <a:buNone/>
            </a:pPr>
            <a:endParaRPr lang="pt-BR"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4819948E-43AF-5EAF-F78A-99A24B74295F}"/>
              </a:ext>
            </a:extLst>
          </p:cNvPr>
          <p:cNvSpPr>
            <a:spLocks noGrp="1"/>
          </p:cNvSpPr>
          <p:nvPr>
            <p:ph type="sldNum" sz="quarter" idx="12"/>
          </p:nvPr>
        </p:nvSpPr>
        <p:spPr/>
        <p:txBody>
          <a:bodyPr/>
          <a:lstStyle/>
          <a:p>
            <a:fld id="{EFDCCE7F-8153-4EB9-ACAC-87301F132ECB}" type="slidenum">
              <a:rPr lang="pt-BR" smtClean="0"/>
              <a:pPr/>
              <a:t>22</a:t>
            </a:fld>
            <a:endParaRPr lang="pt-BR"/>
          </a:p>
        </p:txBody>
      </p:sp>
    </p:spTree>
    <p:extLst>
      <p:ext uri="{BB962C8B-B14F-4D97-AF65-F5344CB8AC3E}">
        <p14:creationId xmlns:p14="http://schemas.microsoft.com/office/powerpoint/2010/main" val="73541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234C3-176F-ED84-03DB-E4E286C5C25F}"/>
              </a:ext>
            </a:extLst>
          </p:cNvPr>
          <p:cNvSpPr>
            <a:spLocks noGrp="1"/>
          </p:cNvSpPr>
          <p:nvPr>
            <p:ph type="title"/>
          </p:nvPr>
        </p:nvSpPr>
        <p:spPr>
          <a:xfrm>
            <a:off x="479376" y="548680"/>
            <a:ext cx="10972800" cy="1143000"/>
          </a:xfrm>
        </p:spPr>
        <p:txBody>
          <a:bodyPr>
            <a:normAutofit/>
          </a:bodyPr>
          <a:lstStyle/>
          <a:p>
            <a:r>
              <a:rPr lang="pt-BR" sz="3600" b="1" dirty="0"/>
              <a:t>g) Estimativa e Compensação da Renúncia de Receita</a:t>
            </a:r>
          </a:p>
        </p:txBody>
      </p:sp>
      <p:sp>
        <p:nvSpPr>
          <p:cNvPr id="4" name="Espaço Reservado para Número de Slide 3">
            <a:extLst>
              <a:ext uri="{FF2B5EF4-FFF2-40B4-BE49-F238E27FC236}">
                <a16:creationId xmlns:a16="http://schemas.microsoft.com/office/drawing/2014/main" id="{FFA794E1-4802-F45A-C54A-DEABA1F9824A}"/>
              </a:ext>
            </a:extLst>
          </p:cNvPr>
          <p:cNvSpPr>
            <a:spLocks noGrp="1"/>
          </p:cNvSpPr>
          <p:nvPr>
            <p:ph type="sldNum" sz="quarter" idx="12"/>
          </p:nvPr>
        </p:nvSpPr>
        <p:spPr/>
        <p:txBody>
          <a:bodyPr/>
          <a:lstStyle/>
          <a:p>
            <a:fld id="{EFDCCE7F-8153-4EB9-ACAC-87301F132ECB}" type="slidenum">
              <a:rPr lang="pt-BR" smtClean="0"/>
              <a:pPr/>
              <a:t>23</a:t>
            </a:fld>
            <a:endParaRPr lang="pt-BR"/>
          </a:p>
        </p:txBody>
      </p:sp>
      <p:sp>
        <p:nvSpPr>
          <p:cNvPr id="6" name="CaixaDeTexto 5">
            <a:extLst>
              <a:ext uri="{FF2B5EF4-FFF2-40B4-BE49-F238E27FC236}">
                <a16:creationId xmlns:a16="http://schemas.microsoft.com/office/drawing/2014/main" id="{6448D2B2-6300-0CAF-45EC-D5F0F92B7CC1}"/>
              </a:ext>
            </a:extLst>
          </p:cNvPr>
          <p:cNvSpPr txBox="1"/>
          <p:nvPr/>
        </p:nvSpPr>
        <p:spPr>
          <a:xfrm>
            <a:off x="722984" y="2028616"/>
            <a:ext cx="10729192" cy="2800767"/>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O que é:</a:t>
            </a:r>
            <a:endParaRPr lang="pt-BR" sz="2200" dirty="0">
              <a:latin typeface="Calibri" panose="020F0502020204030204" pitchFamily="34" charset="0"/>
            </a:endParaRPr>
          </a:p>
          <a:p>
            <a:pPr>
              <a:buFont typeface="Arial" panose="020B0604020202020204" pitchFamily="34" charset="0"/>
              <a:buChar char="•"/>
            </a:pPr>
            <a:r>
              <a:rPr lang="pt-BR" sz="2200" dirty="0">
                <a:latin typeface="Calibri" panose="020F0502020204030204" pitchFamily="34" charset="0"/>
              </a:rPr>
              <a:t>Estimativa de quanto será renunciado com </a:t>
            </a:r>
            <a:r>
              <a:rPr lang="pt-BR" sz="2200" b="1" dirty="0">
                <a:latin typeface="Calibri" panose="020F0502020204030204" pitchFamily="34" charset="0"/>
              </a:rPr>
              <a:t>isenções, anistias, remissões, subsídios, etc.</a:t>
            </a:r>
            <a:r>
              <a:rPr lang="pt-BR" sz="2200" dirty="0">
                <a:latin typeface="Calibri" panose="020F0502020204030204" pitchFamily="34" charset="0"/>
              </a:rPr>
              <a:t>, e como isso será compensado.</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Base legal:</a:t>
            </a:r>
            <a:r>
              <a:rPr lang="pt-BR" sz="2200" dirty="0">
                <a:latin typeface="Calibri" panose="020F0502020204030204" pitchFamily="34" charset="0"/>
              </a:rPr>
              <a:t> Art. 4º, §1º, inciso VII da LRF.</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Importância didática: </a:t>
            </a:r>
            <a:r>
              <a:rPr lang="pt-BR" sz="2200" dirty="0">
                <a:latin typeface="Calibri" panose="020F0502020204030204" pitchFamily="34" charset="0"/>
              </a:rPr>
              <a:t>Garante que a política de benefícios fiscais esteja </a:t>
            </a:r>
            <a:r>
              <a:rPr lang="pt-BR" sz="2200" b="1" dirty="0">
                <a:latin typeface="Calibri" panose="020F0502020204030204" pitchFamily="34" charset="0"/>
              </a:rPr>
              <a:t>alinhada à capacidade orçamentária</a:t>
            </a:r>
            <a:r>
              <a:rPr lang="pt-BR" sz="2200" dirty="0">
                <a:latin typeface="Calibri" panose="020F0502020204030204" pitchFamily="34" charset="0"/>
              </a:rPr>
              <a:t>, com compensações reais previstas.</a:t>
            </a:r>
          </a:p>
        </p:txBody>
      </p:sp>
    </p:spTree>
    <p:extLst>
      <p:ext uri="{BB962C8B-B14F-4D97-AF65-F5344CB8AC3E}">
        <p14:creationId xmlns:p14="http://schemas.microsoft.com/office/powerpoint/2010/main" val="3636453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92D8619-FD6F-872F-4FEA-870958D7FEE0}"/>
              </a:ext>
            </a:extLst>
          </p:cNvPr>
          <p:cNvSpPr>
            <a:spLocks noGrp="1"/>
          </p:cNvSpPr>
          <p:nvPr>
            <p:ph idx="1"/>
          </p:nvPr>
        </p:nvSpPr>
        <p:spPr/>
        <p:txBody>
          <a:bodyPr>
            <a:normAutofit fontScale="92500" lnSpcReduction="10000"/>
          </a:bodyPr>
          <a:lstStyle/>
          <a:p>
            <a:pPr marL="0" indent="0" algn="ctr">
              <a:buNone/>
            </a:pPr>
            <a:r>
              <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Deve apresentar as previsões de renúncia de receitas (isenções, anistias, subsídios, remissões) e as respectivas medidas de compensação, conforme exigido pelo art. 14 da LRF. Garante que os benefícios fiscais não comprometam as metas. </a:t>
            </a:r>
          </a:p>
          <a:p>
            <a:pPr marL="0" indent="0" algn="ctr">
              <a:buNone/>
            </a:pPr>
            <a:r>
              <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 não há brecha fiscal, não adianta inventar a renúncia.</a:t>
            </a:r>
          </a:p>
          <a:p>
            <a:pPr marL="0" indent="0" algn="ctr">
              <a:buNone/>
            </a:pPr>
            <a:r>
              <a:rPr lang="pt-BR" sz="3600" b="1" dirty="0">
                <a:solidFill>
                  <a:srgbClr val="FF0000"/>
                </a:solidFill>
                <a:latin typeface="Calibri" panose="020F0502020204030204" pitchFamily="34" charset="0"/>
                <a:ea typeface="Calibri" panose="020F0502020204030204" pitchFamily="34" charset="0"/>
                <a:cs typeface="Calibri" panose="020F0502020204030204" pitchFamily="34" charset="0"/>
              </a:rPr>
              <a:t>Caso faça renúncia, deve-se comprovar futuramente a aplicação das compensações e não simplesmente constar no demonstrativo da LDO.</a:t>
            </a:r>
            <a:endParaRPr lang="pt-BR" sz="3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pt-BR"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945CA85B-C6CB-5B85-4404-A315C1715FCB}"/>
              </a:ext>
            </a:extLst>
          </p:cNvPr>
          <p:cNvSpPr>
            <a:spLocks noGrp="1"/>
          </p:cNvSpPr>
          <p:nvPr>
            <p:ph type="sldNum" sz="quarter" idx="12"/>
          </p:nvPr>
        </p:nvSpPr>
        <p:spPr/>
        <p:txBody>
          <a:bodyPr/>
          <a:lstStyle/>
          <a:p>
            <a:fld id="{EFDCCE7F-8153-4EB9-ACAC-87301F132ECB}" type="slidenum">
              <a:rPr lang="pt-BR" smtClean="0"/>
              <a:pPr/>
              <a:t>24</a:t>
            </a:fld>
            <a:endParaRPr lang="pt-BR"/>
          </a:p>
        </p:txBody>
      </p:sp>
    </p:spTree>
    <p:extLst>
      <p:ext uri="{BB962C8B-B14F-4D97-AF65-F5344CB8AC3E}">
        <p14:creationId xmlns:p14="http://schemas.microsoft.com/office/powerpoint/2010/main" val="41852275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EA83F-D800-B802-BECA-137AD42B67E6}"/>
              </a:ext>
            </a:extLst>
          </p:cNvPr>
          <p:cNvSpPr>
            <a:spLocks noGrp="1"/>
          </p:cNvSpPr>
          <p:nvPr>
            <p:ph type="title"/>
          </p:nvPr>
        </p:nvSpPr>
        <p:spPr>
          <a:xfrm>
            <a:off x="479376" y="836712"/>
            <a:ext cx="10972800" cy="1143000"/>
          </a:xfrm>
        </p:spPr>
        <p:txBody>
          <a:bodyPr>
            <a:noAutofit/>
          </a:bodyPr>
          <a:lstStyle/>
          <a:p>
            <a:r>
              <a:rPr lang="pt-BR" sz="3600" b="1" dirty="0"/>
              <a:t>h) Margem de Expansão das Despesas Obrigatórias de Caráter Continuado</a:t>
            </a:r>
          </a:p>
        </p:txBody>
      </p:sp>
      <p:sp>
        <p:nvSpPr>
          <p:cNvPr id="4" name="Espaço Reservado para Número de Slide 3">
            <a:extLst>
              <a:ext uri="{FF2B5EF4-FFF2-40B4-BE49-F238E27FC236}">
                <a16:creationId xmlns:a16="http://schemas.microsoft.com/office/drawing/2014/main" id="{A7A83AB9-FE28-354B-5A13-D1CEA0CF5E94}"/>
              </a:ext>
            </a:extLst>
          </p:cNvPr>
          <p:cNvSpPr>
            <a:spLocks noGrp="1"/>
          </p:cNvSpPr>
          <p:nvPr>
            <p:ph type="sldNum" sz="quarter" idx="12"/>
          </p:nvPr>
        </p:nvSpPr>
        <p:spPr/>
        <p:txBody>
          <a:bodyPr/>
          <a:lstStyle/>
          <a:p>
            <a:fld id="{EFDCCE7F-8153-4EB9-ACAC-87301F132ECB}" type="slidenum">
              <a:rPr lang="pt-BR" smtClean="0"/>
              <a:pPr/>
              <a:t>25</a:t>
            </a:fld>
            <a:endParaRPr lang="pt-BR"/>
          </a:p>
        </p:txBody>
      </p:sp>
      <p:sp>
        <p:nvSpPr>
          <p:cNvPr id="6" name="CaixaDeTexto 5">
            <a:extLst>
              <a:ext uri="{FF2B5EF4-FFF2-40B4-BE49-F238E27FC236}">
                <a16:creationId xmlns:a16="http://schemas.microsoft.com/office/drawing/2014/main" id="{3ABE8FD5-8812-F107-36B6-04B75BA7F64A}"/>
              </a:ext>
            </a:extLst>
          </p:cNvPr>
          <p:cNvSpPr txBox="1"/>
          <p:nvPr/>
        </p:nvSpPr>
        <p:spPr>
          <a:xfrm>
            <a:off x="454621" y="2492896"/>
            <a:ext cx="10943828" cy="2800767"/>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O que é:</a:t>
            </a:r>
            <a:endParaRPr lang="pt-BR" sz="2200" dirty="0">
              <a:latin typeface="Calibri" panose="020F0502020204030204" pitchFamily="34" charset="0"/>
            </a:endParaRPr>
          </a:p>
          <a:p>
            <a:pPr>
              <a:buFont typeface="Arial" panose="020B0604020202020204" pitchFamily="34" charset="0"/>
              <a:buChar char="•"/>
            </a:pPr>
            <a:r>
              <a:rPr lang="pt-BR" sz="2200" dirty="0">
                <a:latin typeface="Calibri" panose="020F0502020204030204" pitchFamily="34" charset="0"/>
              </a:rPr>
              <a:t>Demonstra a </a:t>
            </a:r>
            <a:r>
              <a:rPr lang="pt-BR" sz="2200" b="1" dirty="0">
                <a:latin typeface="Calibri" panose="020F0502020204030204" pitchFamily="34" charset="0"/>
              </a:rPr>
              <a:t>possibilidade de aumento de despesas obrigatórias</a:t>
            </a:r>
            <a:r>
              <a:rPr lang="pt-BR" sz="2200" dirty="0">
                <a:latin typeface="Calibri" panose="020F0502020204030204" pitchFamily="34" charset="0"/>
              </a:rPr>
              <a:t> (como folha de pagamento, contratos continuados, etc.) sem comprometer as metas fiscais.</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Base legal:</a:t>
            </a:r>
            <a:r>
              <a:rPr lang="pt-BR" sz="2200" dirty="0">
                <a:latin typeface="Calibri" panose="020F0502020204030204" pitchFamily="34" charset="0"/>
              </a:rPr>
              <a:t> Art. 4º, §1º, inciso VIII da LRF.</a:t>
            </a:r>
          </a:p>
          <a:p>
            <a:endParaRPr lang="pt-BR" sz="2200" dirty="0">
              <a:latin typeface="Calibri" panose="020F0502020204030204" pitchFamily="34" charset="0"/>
            </a:endParaRPr>
          </a:p>
          <a:p>
            <a:r>
              <a:rPr lang="pt-BR" sz="2200" dirty="0">
                <a:latin typeface="Calibri" panose="020F0502020204030204" pitchFamily="34" charset="0"/>
              </a:rPr>
              <a:t>📊 </a:t>
            </a:r>
            <a:r>
              <a:rPr lang="pt-BR" sz="2200" b="1" dirty="0">
                <a:latin typeface="Calibri" panose="020F0502020204030204" pitchFamily="34" charset="0"/>
              </a:rPr>
              <a:t>Importância didática: </a:t>
            </a:r>
            <a:r>
              <a:rPr lang="pt-BR" sz="2200" dirty="0">
                <a:latin typeface="Calibri" panose="020F0502020204030204" pitchFamily="34" charset="0"/>
              </a:rPr>
              <a:t>Evita que o município assuma compromissos sem suporte orçamentário-financeiro, especialmente com despesas permanentes.</a:t>
            </a:r>
          </a:p>
        </p:txBody>
      </p:sp>
    </p:spTree>
    <p:extLst>
      <p:ext uri="{BB962C8B-B14F-4D97-AF65-F5344CB8AC3E}">
        <p14:creationId xmlns:p14="http://schemas.microsoft.com/office/powerpoint/2010/main" val="3190599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18AC15-B4F6-20C7-255E-BFB72BDBC41F}"/>
              </a:ext>
            </a:extLst>
          </p:cNvPr>
          <p:cNvSpPr>
            <a:spLocks noGrp="1"/>
          </p:cNvSpPr>
          <p:nvPr>
            <p:ph idx="1"/>
          </p:nvPr>
        </p:nvSpPr>
        <p:spPr>
          <a:xfrm>
            <a:off x="191344" y="980728"/>
            <a:ext cx="11593288" cy="4525963"/>
          </a:xfrm>
        </p:spPr>
        <p:txBody>
          <a:bodyPr>
            <a:noAutofit/>
          </a:bodyPr>
          <a:lstStyle/>
          <a:p>
            <a:pPr marL="0" indent="0" algn="ctr">
              <a:buNone/>
            </a:pPr>
            <a:r>
              <a:rPr lang="pt-BR" sz="26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Dos demonstrativos este é o mais complexo para podermos evidenciar.</a:t>
            </a:r>
          </a:p>
          <a:p>
            <a:pPr marL="0" indent="0" algn="ctr">
              <a:buNone/>
            </a:pPr>
            <a:r>
              <a:rPr lang="pt-BR" sz="26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Demonstra a disponibilidade orçamentária e financeira para ampliar despesas obrigatórias (como salários e contratos continuados), de acordo com o art. 17 da LRF. Requer estimativas realistas e análise do impacto fiscal a longo prazo.</a:t>
            </a:r>
          </a:p>
          <a:p>
            <a:pPr marL="0" indent="0" algn="ctr">
              <a:buNone/>
            </a:pPr>
            <a:r>
              <a:rPr lang="pt-BR" sz="26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Deve haver um cronograma de contratações de Pessoal, caso tenha um concurso em andamento, respeitando os limites de despesas com Pessoal, seja no legislativo ou no executivo (onde </a:t>
            </a:r>
            <a:r>
              <a:rPr lang="pt-BR" sz="2600" b="1" dirty="0" err="1">
                <a:solidFill>
                  <a:srgbClr val="FF0000"/>
                </a:solidFill>
                <a:latin typeface="Cambria" panose="02040503050406030204" pitchFamily="18" charset="0"/>
                <a:ea typeface="MS Mincho" panose="02020609040205080304" pitchFamily="49" charset="-128"/>
                <a:cs typeface="Times New Roman" panose="02020603050405020304" pitchFamily="18" charset="0"/>
              </a:rPr>
              <a:t>rpps</a:t>
            </a:r>
            <a:r>
              <a:rPr lang="pt-BR" sz="26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é calculado junto).</a:t>
            </a:r>
          </a:p>
          <a:p>
            <a:pPr marL="0" indent="0" algn="ctr">
              <a:buNone/>
            </a:pPr>
            <a:r>
              <a:rPr lang="pt-BR" sz="26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Com os </a:t>
            </a:r>
            <a:r>
              <a:rPr lang="pt-BR" sz="26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planos de contratações, já saberemos os nossos compromissos futuros, façam este levantamento junto ao setor de contratos.</a:t>
            </a:r>
          </a:p>
          <a:p>
            <a:pPr marL="0" indent="0" algn="ctr">
              <a:buNone/>
            </a:pPr>
            <a:r>
              <a:rPr lang="pt-BR" sz="2600" b="1"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Os setores da administração devem interagir frequentemente, em todas as fases da despesa publica, desde o planejamento até o final da execução.</a:t>
            </a:r>
          </a:p>
          <a:p>
            <a:pPr marL="0" indent="0" algn="ctr">
              <a:buNone/>
            </a:pPr>
            <a:endParaRPr lang="pt-BR" sz="2600" b="1" dirty="0">
              <a:solidFill>
                <a:srgbClr val="FF0000"/>
              </a:solidFill>
            </a:endParaRPr>
          </a:p>
        </p:txBody>
      </p:sp>
      <p:sp>
        <p:nvSpPr>
          <p:cNvPr id="4" name="Espaço Reservado para Número de Slide 3">
            <a:extLst>
              <a:ext uri="{FF2B5EF4-FFF2-40B4-BE49-F238E27FC236}">
                <a16:creationId xmlns:a16="http://schemas.microsoft.com/office/drawing/2014/main" id="{D348B154-7D3C-F680-E02E-E8EA2525134B}"/>
              </a:ext>
            </a:extLst>
          </p:cNvPr>
          <p:cNvSpPr>
            <a:spLocks noGrp="1"/>
          </p:cNvSpPr>
          <p:nvPr>
            <p:ph type="sldNum" sz="quarter" idx="12"/>
          </p:nvPr>
        </p:nvSpPr>
        <p:spPr/>
        <p:txBody>
          <a:bodyPr/>
          <a:lstStyle/>
          <a:p>
            <a:fld id="{EFDCCE7F-8153-4EB9-ACAC-87301F132ECB}" type="slidenum">
              <a:rPr lang="pt-BR" smtClean="0"/>
              <a:pPr/>
              <a:t>26</a:t>
            </a:fld>
            <a:endParaRPr lang="pt-BR"/>
          </a:p>
        </p:txBody>
      </p:sp>
    </p:spTree>
    <p:extLst>
      <p:ext uri="{BB962C8B-B14F-4D97-AF65-F5344CB8AC3E}">
        <p14:creationId xmlns:p14="http://schemas.microsoft.com/office/powerpoint/2010/main" val="1621264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EFDCCE7F-8153-4EB9-ACAC-87301F132ECB}" type="slidenum">
              <a:rPr lang="pt-BR" smtClean="0"/>
              <a:pPr/>
              <a:t>27</a:t>
            </a:fld>
            <a:endParaRPr lang="pt-BR"/>
          </a:p>
        </p:txBody>
      </p:sp>
      <p:sp>
        <p:nvSpPr>
          <p:cNvPr id="4" name="Retângulo de cantos arredondados 3"/>
          <p:cNvSpPr/>
          <p:nvPr/>
        </p:nvSpPr>
        <p:spPr>
          <a:xfrm>
            <a:off x="623392" y="836712"/>
            <a:ext cx="7704856" cy="864096"/>
          </a:xfrm>
          <a:prstGeom prst="roundRect">
            <a:avLst/>
          </a:prstGeom>
          <a:solidFill>
            <a:srgbClr val="FF8000"/>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dirty="0">
                <a:solidFill>
                  <a:schemeClr val="tx1"/>
                </a:solidFill>
              </a:rPr>
              <a:t>Obrigado pela participação! </a:t>
            </a:r>
            <a:endParaRPr lang="pt-BR" sz="4400" b="1" dirty="0">
              <a:noFill/>
            </a:endParaRPr>
          </a:p>
        </p:txBody>
      </p:sp>
      <p:sp>
        <p:nvSpPr>
          <p:cNvPr id="2" name="Retângulo de cantos arredondados 3">
            <a:extLst>
              <a:ext uri="{FF2B5EF4-FFF2-40B4-BE49-F238E27FC236}">
                <a16:creationId xmlns:a16="http://schemas.microsoft.com/office/drawing/2014/main" id="{89C70957-337A-10F5-DC10-29A7B277921B}"/>
              </a:ext>
            </a:extLst>
          </p:cNvPr>
          <p:cNvSpPr/>
          <p:nvPr/>
        </p:nvSpPr>
        <p:spPr>
          <a:xfrm>
            <a:off x="623392" y="2204864"/>
            <a:ext cx="7848872" cy="3168352"/>
          </a:xfrm>
          <a:prstGeom prst="roundRect">
            <a:avLst/>
          </a:prstGeom>
          <a:solidFill>
            <a:srgbClr val="FF8000"/>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dirty="0">
                <a:solidFill>
                  <a:schemeClr val="tx1"/>
                </a:solidFill>
              </a:rPr>
              <a:t>LUÍS RENATO VAZ</a:t>
            </a:r>
          </a:p>
          <a:p>
            <a:pPr algn="ctr"/>
            <a:r>
              <a:rPr lang="pt-BR" sz="4400" b="1" dirty="0">
                <a:solidFill>
                  <a:schemeClr val="tx1"/>
                </a:solidFill>
              </a:rPr>
              <a:t>(44) 9 9146-1422</a:t>
            </a:r>
          </a:p>
          <a:p>
            <a:pPr algn="ctr"/>
            <a:r>
              <a:rPr lang="pt-BR" sz="4400" b="1" dirty="0">
                <a:solidFill>
                  <a:schemeClr val="tx1"/>
                </a:solidFill>
              </a:rPr>
              <a:t>luisrenatovaz@hotmail.com </a:t>
            </a:r>
            <a:endParaRPr lang="pt-BR" sz="4400" b="1" dirty="0">
              <a:noFill/>
            </a:endParaRPr>
          </a:p>
        </p:txBody>
      </p:sp>
    </p:spTree>
    <p:extLst>
      <p:ext uri="{BB962C8B-B14F-4D97-AF65-F5344CB8AC3E}">
        <p14:creationId xmlns:p14="http://schemas.microsoft.com/office/powerpoint/2010/main" val="809690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EFDCCE7F-8153-4EB9-ACAC-87301F132ECB}" type="slidenum">
              <a:rPr lang="pt-BR" smtClean="0"/>
              <a:pPr/>
              <a:t>28</a:t>
            </a:fld>
            <a:endParaRPr lang="pt-BR"/>
          </a:p>
        </p:txBody>
      </p:sp>
    </p:spTree>
    <p:extLst>
      <p:ext uri="{BB962C8B-B14F-4D97-AF65-F5344CB8AC3E}">
        <p14:creationId xmlns:p14="http://schemas.microsoft.com/office/powerpoint/2010/main" val="1154258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AEE5-3563-211C-0D72-E12E9522B17D}"/>
            </a:ext>
          </a:extLst>
        </p:cNvPr>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2C2C2C99-CEA8-CEF3-0ABC-A949B30F7FB0}"/>
              </a:ext>
            </a:extLst>
          </p:cNvPr>
          <p:cNvSpPr>
            <a:spLocks noGrp="1"/>
          </p:cNvSpPr>
          <p:nvPr>
            <p:ph type="sldNum" sz="quarter" idx="12"/>
          </p:nvPr>
        </p:nvSpPr>
        <p:spPr/>
        <p:txBody>
          <a:bodyPr/>
          <a:lstStyle/>
          <a:p>
            <a:fld id="{EFDCCE7F-8153-4EB9-ACAC-87301F132ECB}" type="slidenum">
              <a:rPr lang="pt-BR" smtClean="0"/>
              <a:pPr/>
              <a:t>3</a:t>
            </a:fld>
            <a:endParaRPr lang="pt-BR"/>
          </a:p>
        </p:txBody>
      </p:sp>
      <p:sp>
        <p:nvSpPr>
          <p:cNvPr id="3" name="CaixaDeTexto 2">
            <a:extLst>
              <a:ext uri="{FF2B5EF4-FFF2-40B4-BE49-F238E27FC236}">
                <a16:creationId xmlns:a16="http://schemas.microsoft.com/office/drawing/2014/main" id="{65BA31CB-BE8A-2652-F9E3-15B0F13EC396}"/>
              </a:ext>
            </a:extLst>
          </p:cNvPr>
          <p:cNvSpPr txBox="1"/>
          <p:nvPr/>
        </p:nvSpPr>
        <p:spPr>
          <a:xfrm>
            <a:off x="479376" y="681568"/>
            <a:ext cx="7632848" cy="738664"/>
          </a:xfrm>
          <a:prstGeom prst="rect">
            <a:avLst/>
          </a:prstGeom>
          <a:noFill/>
        </p:spPr>
        <p:txBody>
          <a:bodyPr wrap="square">
            <a:spAutoFit/>
          </a:bodyPr>
          <a:lstStyle/>
          <a:p>
            <a:r>
              <a:rPr lang="pt-BR" sz="4200" b="1" dirty="0">
                <a:latin typeface="Calibri" panose="020F0502020204030204" pitchFamily="34" charset="0"/>
              </a:rPr>
              <a:t>4. Anexo de Riscos Fiscais</a:t>
            </a:r>
          </a:p>
        </p:txBody>
      </p:sp>
      <p:sp>
        <p:nvSpPr>
          <p:cNvPr id="6" name="CaixaDeTexto 5">
            <a:extLst>
              <a:ext uri="{FF2B5EF4-FFF2-40B4-BE49-F238E27FC236}">
                <a16:creationId xmlns:a16="http://schemas.microsoft.com/office/drawing/2014/main" id="{FFA60577-5B01-F995-DC67-39E2056E547E}"/>
              </a:ext>
            </a:extLst>
          </p:cNvPr>
          <p:cNvSpPr txBox="1"/>
          <p:nvPr/>
        </p:nvSpPr>
        <p:spPr>
          <a:xfrm>
            <a:off x="551384" y="1556792"/>
            <a:ext cx="6096000" cy="646331"/>
          </a:xfrm>
          <a:prstGeom prst="rect">
            <a:avLst/>
          </a:prstGeom>
          <a:noFill/>
        </p:spPr>
        <p:txBody>
          <a:bodyPr wrap="square">
            <a:spAutoFit/>
          </a:bodyPr>
          <a:lstStyle/>
          <a:p>
            <a:r>
              <a:rPr lang="pt-BR" sz="3600" dirty="0">
                <a:latin typeface="Calibri" panose="020F0502020204030204" pitchFamily="34" charset="0"/>
              </a:rPr>
              <a:t>a) 📉 </a:t>
            </a:r>
            <a:r>
              <a:rPr lang="pt-BR" sz="3600" b="1" dirty="0">
                <a:latin typeface="Calibri" panose="020F0502020204030204" pitchFamily="34" charset="0"/>
              </a:rPr>
              <a:t>Riscos Fiscais</a:t>
            </a:r>
            <a:endParaRPr lang="pt-BR" sz="3600" dirty="0">
              <a:latin typeface="Calibri" panose="020F0502020204030204" pitchFamily="34" charset="0"/>
            </a:endParaRPr>
          </a:p>
        </p:txBody>
      </p:sp>
      <p:sp>
        <p:nvSpPr>
          <p:cNvPr id="8" name="CaixaDeTexto 7">
            <a:extLst>
              <a:ext uri="{FF2B5EF4-FFF2-40B4-BE49-F238E27FC236}">
                <a16:creationId xmlns:a16="http://schemas.microsoft.com/office/drawing/2014/main" id="{7625E61B-F84D-7131-9116-8842C419E25C}"/>
              </a:ext>
            </a:extLst>
          </p:cNvPr>
          <p:cNvSpPr txBox="1"/>
          <p:nvPr/>
        </p:nvSpPr>
        <p:spPr>
          <a:xfrm>
            <a:off x="538064" y="2420888"/>
            <a:ext cx="10873208" cy="1107996"/>
          </a:xfrm>
          <a:prstGeom prst="rect">
            <a:avLst/>
          </a:prstGeom>
          <a:noFill/>
        </p:spPr>
        <p:txBody>
          <a:bodyPr wrap="square">
            <a:spAutoFit/>
          </a:bodyPr>
          <a:lstStyle/>
          <a:p>
            <a:r>
              <a:rPr lang="pt-BR" sz="2200" b="1" dirty="0">
                <a:latin typeface="Calibri" panose="020F0502020204030204" pitchFamily="34" charset="0"/>
              </a:rPr>
              <a:t>✅ Definição:</a:t>
            </a:r>
          </a:p>
          <a:p>
            <a:r>
              <a:rPr lang="pt-BR" sz="2200" dirty="0">
                <a:latin typeface="Calibri" panose="020F0502020204030204" pitchFamily="34" charset="0"/>
              </a:rPr>
              <a:t>Eventos potenciais, internos ou externos, que podem comprometer o equilíbrio orçamentário e a capacidade de execução das metas fiscais.</a:t>
            </a:r>
          </a:p>
        </p:txBody>
      </p:sp>
      <p:sp>
        <p:nvSpPr>
          <p:cNvPr id="10" name="CaixaDeTexto 9">
            <a:extLst>
              <a:ext uri="{FF2B5EF4-FFF2-40B4-BE49-F238E27FC236}">
                <a16:creationId xmlns:a16="http://schemas.microsoft.com/office/drawing/2014/main" id="{F7F5DF71-FB7F-3874-187F-477D383A48C3}"/>
              </a:ext>
            </a:extLst>
          </p:cNvPr>
          <p:cNvSpPr txBox="1"/>
          <p:nvPr/>
        </p:nvSpPr>
        <p:spPr>
          <a:xfrm>
            <a:off x="538833" y="3779748"/>
            <a:ext cx="10872439" cy="2462213"/>
          </a:xfrm>
          <a:prstGeom prst="rect">
            <a:avLst/>
          </a:prstGeom>
          <a:noFill/>
        </p:spPr>
        <p:txBody>
          <a:bodyPr wrap="square">
            <a:spAutoFit/>
          </a:bodyPr>
          <a:lstStyle/>
          <a:p>
            <a:r>
              <a:rPr lang="pt-BR" sz="2200" b="1" dirty="0">
                <a:latin typeface="Calibri" panose="020F0502020204030204" pitchFamily="34" charset="0"/>
              </a:rPr>
              <a:t>📌 Exemplos comuns em municípios:</a:t>
            </a:r>
          </a:p>
          <a:p>
            <a:pPr>
              <a:buFont typeface="Arial" panose="020B0604020202020204" pitchFamily="34" charset="0"/>
              <a:buChar char="•"/>
            </a:pPr>
            <a:r>
              <a:rPr lang="pt-BR" sz="2200" dirty="0">
                <a:latin typeface="Calibri" panose="020F0502020204030204" pitchFamily="34" charset="0"/>
              </a:rPr>
              <a:t>Redução de transferências constitucionais (FPM, ICMS).</a:t>
            </a:r>
          </a:p>
          <a:p>
            <a:pPr>
              <a:buFont typeface="Arial" panose="020B0604020202020204" pitchFamily="34" charset="0"/>
              <a:buChar char="•"/>
            </a:pPr>
            <a:r>
              <a:rPr lang="pt-BR" sz="2200" dirty="0">
                <a:latin typeface="Calibri" panose="020F0502020204030204" pitchFamily="34" charset="0"/>
              </a:rPr>
              <a:t>Perda de receitas próprias (IPTU, ISS).</a:t>
            </a:r>
          </a:p>
          <a:p>
            <a:pPr>
              <a:buFont typeface="Arial" panose="020B0604020202020204" pitchFamily="34" charset="0"/>
              <a:buChar char="•"/>
            </a:pPr>
            <a:r>
              <a:rPr lang="pt-BR" sz="2200" dirty="0">
                <a:latin typeface="Calibri" panose="020F0502020204030204" pitchFamily="34" charset="0"/>
              </a:rPr>
              <a:t>Ações judiciais desfavoráveis (</a:t>
            </a:r>
            <a:r>
              <a:rPr lang="pt-BR" sz="2200" dirty="0" err="1">
                <a:latin typeface="Calibri" panose="020F0502020204030204" pitchFamily="34" charset="0"/>
              </a:rPr>
              <a:t>ex</a:t>
            </a:r>
            <a:r>
              <a:rPr lang="pt-BR" sz="2200" dirty="0">
                <a:latin typeface="Calibri" panose="020F0502020204030204" pitchFamily="34" charset="0"/>
              </a:rPr>
              <a:t>: precatórios).</a:t>
            </a:r>
          </a:p>
          <a:p>
            <a:pPr>
              <a:buFont typeface="Arial" panose="020B0604020202020204" pitchFamily="34" charset="0"/>
              <a:buChar char="•"/>
            </a:pPr>
            <a:r>
              <a:rPr lang="pt-BR" sz="2200" dirty="0">
                <a:latin typeface="Calibri" panose="020F0502020204030204" pitchFamily="34" charset="0"/>
              </a:rPr>
              <a:t>Inadimplemento de convênios.</a:t>
            </a:r>
          </a:p>
          <a:p>
            <a:pPr>
              <a:buFont typeface="Arial" panose="020B0604020202020204" pitchFamily="34" charset="0"/>
              <a:buChar char="•"/>
            </a:pPr>
            <a:r>
              <a:rPr lang="pt-BR" sz="2200" dirty="0">
                <a:latin typeface="Calibri" panose="020F0502020204030204" pitchFamily="34" charset="0"/>
              </a:rPr>
              <a:t>Reajustes contratuais inesperados.</a:t>
            </a:r>
          </a:p>
          <a:p>
            <a:pPr>
              <a:buFont typeface="Arial" panose="020B0604020202020204" pitchFamily="34" charset="0"/>
              <a:buChar char="•"/>
            </a:pPr>
            <a:r>
              <a:rPr lang="pt-BR" sz="2200" dirty="0">
                <a:latin typeface="Calibri" panose="020F0502020204030204" pitchFamily="34" charset="0"/>
              </a:rPr>
              <a:t>Quebra de receita por suspensão de cobrança ou renúncia tributária mal planejada.</a:t>
            </a:r>
          </a:p>
        </p:txBody>
      </p:sp>
    </p:spTree>
    <p:extLst>
      <p:ext uri="{BB962C8B-B14F-4D97-AF65-F5344CB8AC3E}">
        <p14:creationId xmlns:p14="http://schemas.microsoft.com/office/powerpoint/2010/main" val="67422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6919919A-F38B-A696-56EC-3245F510DF1E}"/>
              </a:ext>
            </a:extLst>
          </p:cNvPr>
          <p:cNvSpPr>
            <a:spLocks noGrp="1"/>
          </p:cNvSpPr>
          <p:nvPr>
            <p:ph type="sldNum" sz="quarter" idx="12"/>
          </p:nvPr>
        </p:nvSpPr>
        <p:spPr/>
        <p:txBody>
          <a:bodyPr/>
          <a:lstStyle/>
          <a:p>
            <a:fld id="{EFDCCE7F-8153-4EB9-ACAC-87301F132ECB}" type="slidenum">
              <a:rPr lang="pt-BR" smtClean="0"/>
              <a:pPr/>
              <a:t>4</a:t>
            </a:fld>
            <a:endParaRPr lang="pt-BR"/>
          </a:p>
        </p:txBody>
      </p:sp>
      <p:sp>
        <p:nvSpPr>
          <p:cNvPr id="6" name="Espaço Reservado para Conteúdo 5">
            <a:extLst>
              <a:ext uri="{FF2B5EF4-FFF2-40B4-BE49-F238E27FC236}">
                <a16:creationId xmlns:a16="http://schemas.microsoft.com/office/drawing/2014/main" id="{08D37568-5D18-3677-EED8-F5E10905A44D}"/>
              </a:ext>
            </a:extLst>
          </p:cNvPr>
          <p:cNvSpPr>
            <a:spLocks noGrp="1"/>
          </p:cNvSpPr>
          <p:nvPr>
            <p:ph idx="1"/>
          </p:nvPr>
        </p:nvSpPr>
        <p:spPr/>
        <p:txBody>
          <a:bodyPr>
            <a:normAutofit/>
          </a:bodyPr>
          <a:lstStyle/>
          <a:p>
            <a:pPr marL="0" indent="0" algn="ctr">
              <a:buNone/>
            </a:pPr>
            <a:r>
              <a:rPr lang="pt-BR" sz="3600" b="1" dirty="0">
                <a:solidFill>
                  <a:srgbClr val="FF0000"/>
                </a:solidFill>
                <a:effectLst/>
                <a:latin typeface="Calibri" panose="020F0502020204030204" pitchFamily="34" charset="0"/>
                <a:ea typeface="MS Gothic" panose="020B0609070205080204" pitchFamily="49" charset="-128"/>
                <a:cs typeface="Times New Roman" panose="02020603050405020304" pitchFamily="18" charset="0"/>
              </a:rPr>
              <a:t>Estes riscos podem acontecer, mas ainda não temos uma visão ou uma previsão deles. Mas se analisarmos os períodos anteriores Podemos “prever” que algo pode acontecer, este “algo que pode acontecer” temos que evidenciar no projeto de lei da LDO</a:t>
            </a:r>
            <a:endParaRPr lang="pt-BR" sz="36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a:p>
            <a:pPr algn="ctr"/>
            <a:endParaRPr lang="pt-BR" sz="3600" dirty="0"/>
          </a:p>
        </p:txBody>
      </p:sp>
    </p:spTree>
    <p:extLst>
      <p:ext uri="{BB962C8B-B14F-4D97-AF65-F5344CB8AC3E}">
        <p14:creationId xmlns:p14="http://schemas.microsoft.com/office/powerpoint/2010/main" val="342263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C9B3B3C0-C6CD-8B59-C943-56F291980B78}"/>
              </a:ext>
            </a:extLst>
          </p:cNvPr>
          <p:cNvSpPr>
            <a:spLocks noGrp="1"/>
          </p:cNvSpPr>
          <p:nvPr>
            <p:ph type="sldNum" sz="quarter" idx="12"/>
          </p:nvPr>
        </p:nvSpPr>
        <p:spPr/>
        <p:txBody>
          <a:bodyPr/>
          <a:lstStyle/>
          <a:p>
            <a:fld id="{EFDCCE7F-8153-4EB9-ACAC-87301F132ECB}" type="slidenum">
              <a:rPr lang="pt-BR" smtClean="0"/>
              <a:pPr/>
              <a:t>5</a:t>
            </a:fld>
            <a:endParaRPr lang="pt-BR"/>
          </a:p>
        </p:txBody>
      </p:sp>
      <p:sp>
        <p:nvSpPr>
          <p:cNvPr id="6" name="CaixaDeTexto 5">
            <a:extLst>
              <a:ext uri="{FF2B5EF4-FFF2-40B4-BE49-F238E27FC236}">
                <a16:creationId xmlns:a16="http://schemas.microsoft.com/office/drawing/2014/main" id="{AA017895-BC9F-54B6-FF80-FDF7C890EFFB}"/>
              </a:ext>
            </a:extLst>
          </p:cNvPr>
          <p:cNvSpPr txBox="1"/>
          <p:nvPr/>
        </p:nvSpPr>
        <p:spPr>
          <a:xfrm>
            <a:off x="479376" y="764704"/>
            <a:ext cx="9145016" cy="646331"/>
          </a:xfrm>
          <a:prstGeom prst="rect">
            <a:avLst/>
          </a:prstGeom>
          <a:noFill/>
        </p:spPr>
        <p:txBody>
          <a:bodyPr wrap="square">
            <a:spAutoFit/>
          </a:bodyPr>
          <a:lstStyle/>
          <a:p>
            <a:r>
              <a:rPr lang="pt-BR" sz="3600" dirty="0">
                <a:latin typeface="Calibri" panose="020F0502020204030204" pitchFamily="34" charset="0"/>
              </a:rPr>
              <a:t>b) 🧾 </a:t>
            </a:r>
            <a:r>
              <a:rPr lang="pt-BR" sz="3600" b="1" dirty="0">
                <a:latin typeface="Calibri" panose="020F0502020204030204" pitchFamily="34" charset="0"/>
              </a:rPr>
              <a:t>Contingência Passiva</a:t>
            </a:r>
            <a:endParaRPr lang="pt-BR" sz="3600" dirty="0">
              <a:latin typeface="Calibri" panose="020F0502020204030204" pitchFamily="34" charset="0"/>
            </a:endParaRPr>
          </a:p>
        </p:txBody>
      </p:sp>
      <p:sp>
        <p:nvSpPr>
          <p:cNvPr id="8" name="CaixaDeTexto 7">
            <a:extLst>
              <a:ext uri="{FF2B5EF4-FFF2-40B4-BE49-F238E27FC236}">
                <a16:creationId xmlns:a16="http://schemas.microsoft.com/office/drawing/2014/main" id="{C94EA49B-B2DA-E02A-83DA-C8EC89A0E6F7}"/>
              </a:ext>
            </a:extLst>
          </p:cNvPr>
          <p:cNvSpPr txBox="1"/>
          <p:nvPr/>
        </p:nvSpPr>
        <p:spPr>
          <a:xfrm>
            <a:off x="479375" y="1647144"/>
            <a:ext cx="11103025" cy="1446550"/>
          </a:xfrm>
          <a:prstGeom prst="rect">
            <a:avLst/>
          </a:prstGeom>
          <a:noFill/>
        </p:spPr>
        <p:txBody>
          <a:bodyPr wrap="square">
            <a:spAutoFit/>
          </a:bodyPr>
          <a:lstStyle/>
          <a:p>
            <a:r>
              <a:rPr lang="pt-BR" sz="2200" b="1" dirty="0">
                <a:latin typeface="Calibri" panose="020F0502020204030204" pitchFamily="34" charset="0"/>
              </a:rPr>
              <a:t>✅ Definição:</a:t>
            </a:r>
          </a:p>
          <a:p>
            <a:r>
              <a:rPr lang="pt-BR" sz="2200" dirty="0">
                <a:latin typeface="Calibri" panose="020F0502020204030204" pitchFamily="34" charset="0"/>
              </a:rPr>
              <a:t>Obrigações possíveis que decorrem de eventos passados, cuja existência será confirmada apenas pela ocorrência de eventos futuros incertos (</a:t>
            </a:r>
            <a:r>
              <a:rPr lang="pt-BR" sz="2200" dirty="0" err="1">
                <a:latin typeface="Calibri" panose="020F0502020204030204" pitchFamily="34" charset="0"/>
              </a:rPr>
              <a:t>ex</a:t>
            </a:r>
            <a:r>
              <a:rPr lang="pt-BR" sz="2200" dirty="0">
                <a:latin typeface="Calibri" panose="020F0502020204030204" pitchFamily="34" charset="0"/>
              </a:rPr>
              <a:t>: decisões judiciais, processos administrativos).</a:t>
            </a:r>
          </a:p>
        </p:txBody>
      </p:sp>
      <p:sp>
        <p:nvSpPr>
          <p:cNvPr id="10" name="CaixaDeTexto 9">
            <a:extLst>
              <a:ext uri="{FF2B5EF4-FFF2-40B4-BE49-F238E27FC236}">
                <a16:creationId xmlns:a16="http://schemas.microsoft.com/office/drawing/2014/main" id="{7C4D4020-D75D-5EA7-6BEF-8C4BE95A8E42}"/>
              </a:ext>
            </a:extLst>
          </p:cNvPr>
          <p:cNvSpPr txBox="1"/>
          <p:nvPr/>
        </p:nvSpPr>
        <p:spPr>
          <a:xfrm>
            <a:off x="479374" y="3327124"/>
            <a:ext cx="10873209" cy="1785104"/>
          </a:xfrm>
          <a:prstGeom prst="rect">
            <a:avLst/>
          </a:prstGeom>
          <a:noFill/>
        </p:spPr>
        <p:txBody>
          <a:bodyPr wrap="square">
            <a:spAutoFit/>
          </a:bodyPr>
          <a:lstStyle/>
          <a:p>
            <a:r>
              <a:rPr lang="pt-BR" sz="2200" b="1" dirty="0">
                <a:latin typeface="Calibri" panose="020F0502020204030204" pitchFamily="34" charset="0"/>
              </a:rPr>
              <a:t>📌 Exemplos:</a:t>
            </a:r>
          </a:p>
          <a:p>
            <a:pPr>
              <a:buFont typeface="Arial" panose="020B0604020202020204" pitchFamily="34" charset="0"/>
              <a:buChar char="•"/>
            </a:pPr>
            <a:r>
              <a:rPr lang="pt-BR" sz="2200" dirty="0">
                <a:latin typeface="Calibri" panose="020F0502020204030204" pitchFamily="34" charset="0"/>
              </a:rPr>
              <a:t>Ações trabalhistas.</a:t>
            </a:r>
          </a:p>
          <a:p>
            <a:pPr>
              <a:buFont typeface="Arial" panose="020B0604020202020204" pitchFamily="34" charset="0"/>
              <a:buChar char="•"/>
            </a:pPr>
            <a:r>
              <a:rPr lang="pt-BR" sz="2200" dirty="0">
                <a:latin typeface="Calibri" panose="020F0502020204030204" pitchFamily="34" charset="0"/>
              </a:rPr>
              <a:t>Demandas previdenciárias.</a:t>
            </a:r>
          </a:p>
          <a:p>
            <a:pPr>
              <a:buFont typeface="Arial" panose="020B0604020202020204" pitchFamily="34" charset="0"/>
              <a:buChar char="•"/>
            </a:pPr>
            <a:r>
              <a:rPr lang="pt-BR" sz="2200" dirty="0">
                <a:latin typeface="Calibri" panose="020F0502020204030204" pitchFamily="34" charset="0"/>
              </a:rPr>
              <a:t>Repasses do RPPS a serem ajustados.</a:t>
            </a:r>
          </a:p>
          <a:p>
            <a:pPr>
              <a:buFont typeface="Arial" panose="020B0604020202020204" pitchFamily="34" charset="0"/>
              <a:buChar char="•"/>
            </a:pPr>
            <a:r>
              <a:rPr lang="pt-BR" sz="2200" dirty="0">
                <a:latin typeface="Calibri" panose="020F0502020204030204" pitchFamily="34" charset="0"/>
              </a:rPr>
              <a:t>Indenizações por desapropriações ou rescisões contratuais.</a:t>
            </a:r>
          </a:p>
        </p:txBody>
      </p:sp>
    </p:spTree>
    <p:extLst>
      <p:ext uri="{BB962C8B-B14F-4D97-AF65-F5344CB8AC3E}">
        <p14:creationId xmlns:p14="http://schemas.microsoft.com/office/powerpoint/2010/main" val="2776850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415A9CC-20BA-03F4-83F0-1714F3BC7E0C}"/>
              </a:ext>
            </a:extLst>
          </p:cNvPr>
          <p:cNvSpPr>
            <a:spLocks noGrp="1"/>
          </p:cNvSpPr>
          <p:nvPr>
            <p:ph idx="1"/>
          </p:nvPr>
        </p:nvSpPr>
        <p:spPr>
          <a:xfrm>
            <a:off x="191344" y="764704"/>
            <a:ext cx="11881320" cy="5688632"/>
          </a:xfrm>
        </p:spPr>
        <p:txBody>
          <a:bodyPr>
            <a:normAutofit/>
          </a:bodyPr>
          <a:lstStyle/>
          <a:p>
            <a:pPr marL="0" indent="0" algn="ctr">
              <a:buNone/>
            </a:pPr>
            <a:r>
              <a:rPr lang="pt-BR" sz="3600" b="1" dirty="0">
                <a:solidFill>
                  <a:srgbClr val="FF0000"/>
                </a:solidFill>
                <a:effectLst/>
                <a:latin typeface="+mj-lt"/>
                <a:ea typeface="MS Mincho" panose="02020609040205080304" pitchFamily="49" charset="-128"/>
                <a:cs typeface="Times New Roman" panose="02020603050405020304" pitchFamily="18" charset="0"/>
              </a:rPr>
              <a:t>Da mesma forma dos riscos fiscais, as contingências passivas devem ser registradas, mas pelo menos neste caso já temos uma visão do que pode acontecer, ou seja, confirmação pela procuradoria jurídica dos processos em andamento (</a:t>
            </a:r>
            <a:r>
              <a:rPr lang="pt-BR" sz="3600" b="1" dirty="0" err="1">
                <a:solidFill>
                  <a:srgbClr val="FF0000"/>
                </a:solidFill>
                <a:effectLst/>
                <a:latin typeface="+mj-lt"/>
                <a:ea typeface="MS Mincho" panose="02020609040205080304" pitchFamily="49" charset="-128"/>
                <a:cs typeface="Times New Roman" panose="02020603050405020304" pitchFamily="18" charset="0"/>
              </a:rPr>
              <a:t>possiveis</a:t>
            </a:r>
            <a:r>
              <a:rPr lang="pt-BR" sz="3600" b="1" dirty="0">
                <a:solidFill>
                  <a:srgbClr val="FF0000"/>
                </a:solidFill>
                <a:effectLst/>
                <a:latin typeface="+mj-lt"/>
                <a:ea typeface="MS Mincho" panose="02020609040205080304" pitchFamily="49" charset="-128"/>
                <a:cs typeface="Times New Roman" panose="02020603050405020304" pitchFamily="18" charset="0"/>
              </a:rPr>
              <a:t> conversões) em precatórios, precatórios </a:t>
            </a:r>
            <a:r>
              <a:rPr lang="pt-BR" sz="3600" b="1" dirty="0" err="1">
                <a:solidFill>
                  <a:srgbClr val="FF0000"/>
                </a:solidFill>
                <a:effectLst/>
                <a:latin typeface="+mj-lt"/>
                <a:ea typeface="MS Mincho" panose="02020609040205080304" pitchFamily="49" charset="-128"/>
                <a:cs typeface="Times New Roman" panose="02020603050405020304" pitchFamily="18" charset="0"/>
              </a:rPr>
              <a:t>ja</a:t>
            </a:r>
            <a:r>
              <a:rPr lang="pt-BR" sz="3600" b="1" dirty="0">
                <a:solidFill>
                  <a:srgbClr val="FF0000"/>
                </a:solidFill>
                <a:effectLst/>
                <a:latin typeface="+mj-lt"/>
                <a:ea typeface="MS Mincho" panose="02020609040205080304" pitchFamily="49" charset="-128"/>
                <a:cs typeface="Times New Roman" panose="02020603050405020304" pitchFamily="18" charset="0"/>
              </a:rPr>
              <a:t> existentes e suas ordens cronológica de pagamento. Processos administrativos e demandas judiciais que já estejam em andamento, mas ainda sem uma definição ou transito em julgado. </a:t>
            </a:r>
            <a:endParaRPr lang="pt-BR" sz="3600" b="1" dirty="0">
              <a:effectLst/>
              <a:latin typeface="+mj-lt"/>
              <a:ea typeface="MS Mincho" panose="02020609040205080304" pitchFamily="49" charset="-128"/>
              <a:cs typeface="Times New Roman" panose="02020603050405020304" pitchFamily="18" charset="0"/>
            </a:endParaRPr>
          </a:p>
          <a:p>
            <a:pPr algn="ctr"/>
            <a:endParaRPr lang="pt-BR" sz="3600" b="1" dirty="0">
              <a:latin typeface="+mj-lt"/>
            </a:endParaRPr>
          </a:p>
        </p:txBody>
      </p:sp>
      <p:sp>
        <p:nvSpPr>
          <p:cNvPr id="4" name="Espaço Reservado para Número de Slide 3">
            <a:extLst>
              <a:ext uri="{FF2B5EF4-FFF2-40B4-BE49-F238E27FC236}">
                <a16:creationId xmlns:a16="http://schemas.microsoft.com/office/drawing/2014/main" id="{472B8219-7306-0A98-B311-3D0086FA7866}"/>
              </a:ext>
            </a:extLst>
          </p:cNvPr>
          <p:cNvSpPr>
            <a:spLocks noGrp="1"/>
          </p:cNvSpPr>
          <p:nvPr>
            <p:ph type="sldNum" sz="quarter" idx="12"/>
          </p:nvPr>
        </p:nvSpPr>
        <p:spPr/>
        <p:txBody>
          <a:bodyPr/>
          <a:lstStyle/>
          <a:p>
            <a:fld id="{EFDCCE7F-8153-4EB9-ACAC-87301F132ECB}" type="slidenum">
              <a:rPr lang="pt-BR" smtClean="0"/>
              <a:pPr/>
              <a:t>6</a:t>
            </a:fld>
            <a:endParaRPr lang="pt-BR"/>
          </a:p>
        </p:txBody>
      </p:sp>
    </p:spTree>
    <p:extLst>
      <p:ext uri="{BB962C8B-B14F-4D97-AF65-F5344CB8AC3E}">
        <p14:creationId xmlns:p14="http://schemas.microsoft.com/office/powerpoint/2010/main" val="3776733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FEF57C31-38DF-CA52-E96A-7C1990508BFB}"/>
              </a:ext>
            </a:extLst>
          </p:cNvPr>
          <p:cNvSpPr>
            <a:spLocks noGrp="1"/>
          </p:cNvSpPr>
          <p:nvPr>
            <p:ph type="sldNum" sz="quarter" idx="12"/>
          </p:nvPr>
        </p:nvSpPr>
        <p:spPr/>
        <p:txBody>
          <a:bodyPr/>
          <a:lstStyle/>
          <a:p>
            <a:fld id="{EFDCCE7F-8153-4EB9-ACAC-87301F132ECB}" type="slidenum">
              <a:rPr lang="pt-BR" smtClean="0"/>
              <a:pPr/>
              <a:t>7</a:t>
            </a:fld>
            <a:endParaRPr lang="pt-BR"/>
          </a:p>
        </p:txBody>
      </p:sp>
      <p:sp>
        <p:nvSpPr>
          <p:cNvPr id="6" name="CaixaDeTexto 5">
            <a:extLst>
              <a:ext uri="{FF2B5EF4-FFF2-40B4-BE49-F238E27FC236}">
                <a16:creationId xmlns:a16="http://schemas.microsoft.com/office/drawing/2014/main" id="{954B23A8-C5B2-2E95-3745-8A6954F77B1D}"/>
              </a:ext>
            </a:extLst>
          </p:cNvPr>
          <p:cNvSpPr txBox="1"/>
          <p:nvPr/>
        </p:nvSpPr>
        <p:spPr>
          <a:xfrm>
            <a:off x="407368" y="908720"/>
            <a:ext cx="6096000" cy="646331"/>
          </a:xfrm>
          <a:prstGeom prst="rect">
            <a:avLst/>
          </a:prstGeom>
          <a:noFill/>
        </p:spPr>
        <p:txBody>
          <a:bodyPr wrap="square">
            <a:spAutoFit/>
          </a:bodyPr>
          <a:lstStyle/>
          <a:p>
            <a:r>
              <a:rPr lang="pt-BR" sz="3600" dirty="0">
                <a:latin typeface="Calibri" panose="020F0502020204030204" pitchFamily="34" charset="0"/>
              </a:rPr>
              <a:t>c) 📑 </a:t>
            </a:r>
            <a:r>
              <a:rPr lang="pt-BR" sz="3600" b="1" dirty="0">
                <a:latin typeface="Calibri" panose="020F0502020204030204" pitchFamily="34" charset="0"/>
              </a:rPr>
              <a:t>Obrigações Fiscais</a:t>
            </a:r>
            <a:endParaRPr lang="pt-BR" sz="3600" dirty="0">
              <a:latin typeface="Calibri" panose="020F0502020204030204" pitchFamily="34" charset="0"/>
            </a:endParaRPr>
          </a:p>
        </p:txBody>
      </p:sp>
      <p:sp>
        <p:nvSpPr>
          <p:cNvPr id="8" name="CaixaDeTexto 7">
            <a:extLst>
              <a:ext uri="{FF2B5EF4-FFF2-40B4-BE49-F238E27FC236}">
                <a16:creationId xmlns:a16="http://schemas.microsoft.com/office/drawing/2014/main" id="{002C3A4A-B08C-16D0-2D10-2A0774DE1194}"/>
              </a:ext>
            </a:extLst>
          </p:cNvPr>
          <p:cNvSpPr txBox="1"/>
          <p:nvPr/>
        </p:nvSpPr>
        <p:spPr>
          <a:xfrm>
            <a:off x="383753" y="1916832"/>
            <a:ext cx="11198647" cy="1107996"/>
          </a:xfrm>
          <a:prstGeom prst="rect">
            <a:avLst/>
          </a:prstGeom>
          <a:noFill/>
        </p:spPr>
        <p:txBody>
          <a:bodyPr wrap="square">
            <a:spAutoFit/>
          </a:bodyPr>
          <a:lstStyle/>
          <a:p>
            <a:r>
              <a:rPr lang="pt-BR" sz="2200" b="1" dirty="0">
                <a:latin typeface="Calibri" panose="020F0502020204030204" pitchFamily="34" charset="0"/>
              </a:rPr>
              <a:t>✅ Abrangência:</a:t>
            </a:r>
          </a:p>
          <a:p>
            <a:r>
              <a:rPr lang="pt-BR" sz="2200" dirty="0">
                <a:latin typeface="Calibri" panose="020F0502020204030204" pitchFamily="34" charset="0"/>
              </a:rPr>
              <a:t>São obrigações que devem ser observadas durante o exercício orçamentário, cuja inobservância pode gerar </a:t>
            </a:r>
            <a:r>
              <a:rPr lang="pt-BR" sz="2200" b="1" dirty="0">
                <a:latin typeface="Calibri" panose="020F0502020204030204" pitchFamily="34" charset="0"/>
              </a:rPr>
              <a:t>sanções legais e desequilíbrio fiscal</a:t>
            </a:r>
            <a:r>
              <a:rPr lang="pt-BR" sz="2200" dirty="0">
                <a:latin typeface="Calibri" panose="020F0502020204030204" pitchFamily="34" charset="0"/>
              </a:rPr>
              <a:t>.</a:t>
            </a:r>
          </a:p>
        </p:txBody>
      </p:sp>
      <p:sp>
        <p:nvSpPr>
          <p:cNvPr id="10" name="CaixaDeTexto 9">
            <a:extLst>
              <a:ext uri="{FF2B5EF4-FFF2-40B4-BE49-F238E27FC236}">
                <a16:creationId xmlns:a16="http://schemas.microsoft.com/office/drawing/2014/main" id="{F34392ED-FDBF-BA44-55E8-1667E6A0356A}"/>
              </a:ext>
            </a:extLst>
          </p:cNvPr>
          <p:cNvSpPr txBox="1"/>
          <p:nvPr/>
        </p:nvSpPr>
        <p:spPr>
          <a:xfrm>
            <a:off x="407368" y="3403476"/>
            <a:ext cx="10729192" cy="1785104"/>
          </a:xfrm>
          <a:prstGeom prst="rect">
            <a:avLst/>
          </a:prstGeom>
          <a:noFill/>
        </p:spPr>
        <p:txBody>
          <a:bodyPr wrap="square">
            <a:spAutoFit/>
          </a:bodyPr>
          <a:lstStyle/>
          <a:p>
            <a:r>
              <a:rPr lang="pt-BR" sz="2200" b="1" dirty="0">
                <a:latin typeface="Calibri" panose="020F0502020204030204" pitchFamily="34" charset="0"/>
              </a:rPr>
              <a:t>📌 Podem incluir:</a:t>
            </a:r>
          </a:p>
          <a:p>
            <a:pPr>
              <a:buFont typeface="Arial" panose="020B0604020202020204" pitchFamily="34" charset="0"/>
              <a:buChar char="•"/>
            </a:pPr>
            <a:r>
              <a:rPr lang="pt-BR" sz="2200" dirty="0">
                <a:latin typeface="Calibri" panose="020F0502020204030204" pitchFamily="34" charset="0"/>
              </a:rPr>
              <a:t>Cumprimento de limites constitucionais (educação, saúde).</a:t>
            </a:r>
          </a:p>
          <a:p>
            <a:pPr>
              <a:buFont typeface="Arial" panose="020B0604020202020204" pitchFamily="34" charset="0"/>
              <a:buChar char="•"/>
            </a:pPr>
            <a:r>
              <a:rPr lang="pt-BR" sz="2200" dirty="0">
                <a:latin typeface="Calibri" panose="020F0502020204030204" pitchFamily="34" charset="0"/>
              </a:rPr>
              <a:t>Limite de despesa com pessoal (LRF, art. 20).</a:t>
            </a:r>
          </a:p>
          <a:p>
            <a:pPr>
              <a:buFont typeface="Arial" panose="020B0604020202020204" pitchFamily="34" charset="0"/>
              <a:buChar char="•"/>
            </a:pPr>
            <a:r>
              <a:rPr lang="pt-BR" sz="2200" dirty="0">
                <a:latin typeface="Calibri" panose="020F0502020204030204" pitchFamily="34" charset="0"/>
              </a:rPr>
              <a:t>Pagamento de precatórios judiciais.</a:t>
            </a:r>
          </a:p>
          <a:p>
            <a:pPr>
              <a:buFont typeface="Arial" panose="020B0604020202020204" pitchFamily="34" charset="0"/>
              <a:buChar char="•"/>
            </a:pPr>
            <a:r>
              <a:rPr lang="pt-BR" sz="2200" dirty="0">
                <a:latin typeface="Calibri" panose="020F0502020204030204" pitchFamily="34" charset="0"/>
              </a:rPr>
              <a:t>Cumprimento de contratos de PPPs e operações de crédito.</a:t>
            </a:r>
          </a:p>
        </p:txBody>
      </p:sp>
    </p:spTree>
    <p:extLst>
      <p:ext uri="{BB962C8B-B14F-4D97-AF65-F5344CB8AC3E}">
        <p14:creationId xmlns:p14="http://schemas.microsoft.com/office/powerpoint/2010/main" val="2838560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56B5CB6-33FE-B9E5-43EB-66524C20A0DC}"/>
              </a:ext>
            </a:extLst>
          </p:cNvPr>
          <p:cNvSpPr>
            <a:spLocks noGrp="1"/>
          </p:cNvSpPr>
          <p:nvPr>
            <p:ph idx="1"/>
          </p:nvPr>
        </p:nvSpPr>
        <p:spPr>
          <a:xfrm>
            <a:off x="263352" y="764704"/>
            <a:ext cx="11593288" cy="4525963"/>
          </a:xfrm>
        </p:spPr>
        <p:txBody>
          <a:bodyPr>
            <a:noAutofit/>
          </a:bodyPr>
          <a:lstStyle/>
          <a:p>
            <a:pPr marL="0" indent="0" algn="ctr">
              <a:buNone/>
            </a:pPr>
            <a:r>
              <a:rPr lang="pt-BR"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Agora sim, o que poderia ser um risco ou uma </a:t>
            </a:r>
            <a:r>
              <a:rPr lang="pt-BR" sz="30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contigencia</a:t>
            </a:r>
            <a:r>
              <a:rPr lang="pt-BR"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passiva, agora já é uma obrigação, ou seja, já temos a divida registrada, por exemplo: parcelamentos RPPS ou INSS, dívidas contraídas de restos a pagar (obedecendo o </a:t>
            </a:r>
            <a:r>
              <a:rPr lang="pt-BR" sz="30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art</a:t>
            </a:r>
            <a:r>
              <a:rPr lang="pt-BR"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42 da LRF) o entendimento do TCE PR é que não seja somente as dívidas contraídas no exercício e sim o somatório delas no curso da gestão. Se há ou não uma garantia nos processos de operações de crédito (empréstimos ou financiamentos) podendo ser pelo fomento Paraná ou Bancos. </a:t>
            </a:r>
            <a:r>
              <a:rPr lang="pt-BR" sz="30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Cuidado, pois os bancos tem linhas de crédito e processos mais simplificados e conseguem convencer os prefeitos. </a:t>
            </a:r>
            <a:r>
              <a:rPr lang="pt-BR"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Sempre atento que toda e qualquer inscrição de dívida tem que ser aprovada pela Câmara.</a:t>
            </a:r>
            <a:endParaRPr lang="pt-BR" sz="3000" b="1" dirty="0">
              <a:effectLst/>
              <a:latin typeface="Calibri" panose="020F0502020204030204" pitchFamily="34" charset="0"/>
              <a:ea typeface="Calibri" panose="020F0502020204030204" pitchFamily="34" charset="0"/>
              <a:cs typeface="Calibri" panose="020F0502020204030204" pitchFamily="34" charset="0"/>
            </a:endParaRPr>
          </a:p>
          <a:p>
            <a:pPr algn="ctr"/>
            <a:endParaRPr lang="pt-BR" sz="3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F268502A-1615-D206-936D-0B26B5D49F77}"/>
              </a:ext>
            </a:extLst>
          </p:cNvPr>
          <p:cNvSpPr>
            <a:spLocks noGrp="1"/>
          </p:cNvSpPr>
          <p:nvPr>
            <p:ph type="sldNum" sz="quarter" idx="12"/>
          </p:nvPr>
        </p:nvSpPr>
        <p:spPr/>
        <p:txBody>
          <a:bodyPr/>
          <a:lstStyle/>
          <a:p>
            <a:fld id="{EFDCCE7F-8153-4EB9-ACAC-87301F132ECB}" type="slidenum">
              <a:rPr lang="pt-BR" smtClean="0"/>
              <a:pPr/>
              <a:t>8</a:t>
            </a:fld>
            <a:endParaRPr lang="pt-BR"/>
          </a:p>
        </p:txBody>
      </p:sp>
    </p:spTree>
    <p:extLst>
      <p:ext uri="{BB962C8B-B14F-4D97-AF65-F5344CB8AC3E}">
        <p14:creationId xmlns:p14="http://schemas.microsoft.com/office/powerpoint/2010/main" val="3840401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B99C02C4-669E-C890-7F2F-0B1E95FB9325}"/>
              </a:ext>
            </a:extLst>
          </p:cNvPr>
          <p:cNvSpPr>
            <a:spLocks noGrp="1"/>
          </p:cNvSpPr>
          <p:nvPr>
            <p:ph type="sldNum" sz="quarter" idx="12"/>
          </p:nvPr>
        </p:nvSpPr>
        <p:spPr/>
        <p:txBody>
          <a:bodyPr/>
          <a:lstStyle/>
          <a:p>
            <a:fld id="{EFDCCE7F-8153-4EB9-ACAC-87301F132ECB}" type="slidenum">
              <a:rPr lang="pt-BR" smtClean="0"/>
              <a:pPr/>
              <a:t>9</a:t>
            </a:fld>
            <a:endParaRPr lang="pt-BR"/>
          </a:p>
        </p:txBody>
      </p:sp>
      <p:sp>
        <p:nvSpPr>
          <p:cNvPr id="6" name="CaixaDeTexto 5">
            <a:extLst>
              <a:ext uri="{FF2B5EF4-FFF2-40B4-BE49-F238E27FC236}">
                <a16:creationId xmlns:a16="http://schemas.microsoft.com/office/drawing/2014/main" id="{7B7EBFC6-242D-9907-C436-7F22582DDE0A}"/>
              </a:ext>
            </a:extLst>
          </p:cNvPr>
          <p:cNvSpPr txBox="1"/>
          <p:nvPr/>
        </p:nvSpPr>
        <p:spPr>
          <a:xfrm>
            <a:off x="407368" y="908720"/>
            <a:ext cx="10585176" cy="646331"/>
          </a:xfrm>
          <a:prstGeom prst="rect">
            <a:avLst/>
          </a:prstGeom>
          <a:noFill/>
        </p:spPr>
        <p:txBody>
          <a:bodyPr wrap="square">
            <a:spAutoFit/>
          </a:bodyPr>
          <a:lstStyle/>
          <a:p>
            <a:r>
              <a:rPr lang="pt-BR" sz="3600" dirty="0">
                <a:latin typeface="Calibri" panose="020F0502020204030204" pitchFamily="34" charset="0"/>
              </a:rPr>
              <a:t>d) 🎯 </a:t>
            </a:r>
            <a:r>
              <a:rPr lang="pt-BR" sz="3600" b="1" dirty="0">
                <a:latin typeface="Calibri" panose="020F0502020204030204" pitchFamily="34" charset="0"/>
              </a:rPr>
              <a:t>Conteúdo e Objetivo do Demonstrativo</a:t>
            </a:r>
            <a:endParaRPr lang="pt-BR" sz="3600" dirty="0">
              <a:latin typeface="Calibri" panose="020F0502020204030204" pitchFamily="34" charset="0"/>
            </a:endParaRPr>
          </a:p>
        </p:txBody>
      </p:sp>
      <p:sp>
        <p:nvSpPr>
          <p:cNvPr id="8" name="CaixaDeTexto 7">
            <a:extLst>
              <a:ext uri="{FF2B5EF4-FFF2-40B4-BE49-F238E27FC236}">
                <a16:creationId xmlns:a16="http://schemas.microsoft.com/office/drawing/2014/main" id="{237E248F-E144-2715-5C42-29BC179F725B}"/>
              </a:ext>
            </a:extLst>
          </p:cNvPr>
          <p:cNvSpPr txBox="1"/>
          <p:nvPr/>
        </p:nvSpPr>
        <p:spPr>
          <a:xfrm>
            <a:off x="407368" y="1700808"/>
            <a:ext cx="10873208" cy="1107996"/>
          </a:xfrm>
          <a:prstGeom prst="rect">
            <a:avLst/>
          </a:prstGeom>
          <a:noFill/>
        </p:spPr>
        <p:txBody>
          <a:bodyPr wrap="square">
            <a:spAutoFit/>
          </a:bodyPr>
          <a:lstStyle/>
          <a:p>
            <a:r>
              <a:rPr lang="pt-BR" sz="2200" b="1" dirty="0">
                <a:latin typeface="Calibri" panose="020F0502020204030204" pitchFamily="34" charset="0"/>
              </a:rPr>
              <a:t>✅ Finalidade:</a:t>
            </a:r>
          </a:p>
          <a:p>
            <a:r>
              <a:rPr lang="pt-BR" sz="2200" dirty="0">
                <a:latin typeface="Calibri" panose="020F0502020204030204" pitchFamily="34" charset="0"/>
              </a:rPr>
              <a:t>Prevenir riscos e corrigir desvios que possam afetar as metas fiscais, orientando a alocação da </a:t>
            </a:r>
            <a:r>
              <a:rPr lang="pt-BR" sz="2200" b="1" dirty="0">
                <a:latin typeface="Calibri" panose="020F0502020204030204" pitchFamily="34" charset="0"/>
              </a:rPr>
              <a:t>reserva de contingência</a:t>
            </a:r>
            <a:r>
              <a:rPr lang="pt-BR" sz="2200" dirty="0">
                <a:latin typeface="Calibri" panose="020F0502020204030204" pitchFamily="34" charset="0"/>
              </a:rPr>
              <a:t> e ações preventivas.</a:t>
            </a:r>
          </a:p>
        </p:txBody>
      </p:sp>
      <p:sp>
        <p:nvSpPr>
          <p:cNvPr id="10" name="CaixaDeTexto 9">
            <a:extLst>
              <a:ext uri="{FF2B5EF4-FFF2-40B4-BE49-F238E27FC236}">
                <a16:creationId xmlns:a16="http://schemas.microsoft.com/office/drawing/2014/main" id="{5318DDFD-CDAB-A021-A96E-A03066B7B06B}"/>
              </a:ext>
            </a:extLst>
          </p:cNvPr>
          <p:cNvSpPr txBox="1"/>
          <p:nvPr/>
        </p:nvSpPr>
        <p:spPr>
          <a:xfrm>
            <a:off x="263352" y="4000653"/>
            <a:ext cx="3096344" cy="769441"/>
          </a:xfrm>
          <a:prstGeom prst="rect">
            <a:avLst/>
          </a:prstGeom>
          <a:noFill/>
        </p:spPr>
        <p:txBody>
          <a:bodyPr wrap="square">
            <a:spAutoFit/>
          </a:bodyPr>
          <a:lstStyle/>
          <a:p>
            <a:r>
              <a:rPr lang="pt-BR" sz="2200" dirty="0">
                <a:latin typeface="Calibri" panose="020F0502020204030204" pitchFamily="34" charset="0"/>
              </a:rPr>
              <a:t>📊 </a:t>
            </a:r>
            <a:r>
              <a:rPr lang="pt-BR" sz="2200" b="1" dirty="0">
                <a:latin typeface="Calibri" panose="020F0502020204030204" pitchFamily="34" charset="0"/>
              </a:rPr>
              <a:t>Modelo de Tabela</a:t>
            </a:r>
          </a:p>
          <a:p>
            <a:r>
              <a:rPr lang="pt-BR" sz="2200" b="1" dirty="0">
                <a:latin typeface="Calibri" panose="020F0502020204030204" pitchFamily="34" charset="0"/>
              </a:rPr>
              <a:t> para o Anexo:</a:t>
            </a:r>
            <a:endParaRPr lang="pt-BR" sz="2200" dirty="0">
              <a:latin typeface="Calibri" panose="020F0502020204030204" pitchFamily="34" charset="0"/>
            </a:endParaRPr>
          </a:p>
        </p:txBody>
      </p:sp>
      <p:pic>
        <p:nvPicPr>
          <p:cNvPr id="12" name="Imagem 11">
            <a:extLst>
              <a:ext uri="{FF2B5EF4-FFF2-40B4-BE49-F238E27FC236}">
                <a16:creationId xmlns:a16="http://schemas.microsoft.com/office/drawing/2014/main" id="{230F17C4-1C5C-F292-9769-7939414E385A}"/>
              </a:ext>
            </a:extLst>
          </p:cNvPr>
          <p:cNvPicPr>
            <a:picLocks noChangeAspect="1"/>
          </p:cNvPicPr>
          <p:nvPr/>
        </p:nvPicPr>
        <p:blipFill>
          <a:blip r:embed="rId2"/>
          <a:stretch>
            <a:fillRect/>
          </a:stretch>
        </p:blipFill>
        <p:spPr>
          <a:xfrm>
            <a:off x="3215680" y="2748972"/>
            <a:ext cx="8208912" cy="3789953"/>
          </a:xfrm>
          <a:prstGeom prst="rect">
            <a:avLst/>
          </a:prstGeom>
          <a:ln w="38100">
            <a:solidFill>
              <a:schemeClr val="tx1"/>
            </a:solidFill>
          </a:ln>
        </p:spPr>
      </p:pic>
    </p:spTree>
    <p:extLst>
      <p:ext uri="{BB962C8B-B14F-4D97-AF65-F5344CB8AC3E}">
        <p14:creationId xmlns:p14="http://schemas.microsoft.com/office/powerpoint/2010/main" val="493598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Franklin Gothic Medium"/>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rquivo de base - Datalegis">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35939</TotalTime>
  <Words>1861</Words>
  <Application>Microsoft Office PowerPoint</Application>
  <PresentationFormat>Widescreen</PresentationFormat>
  <Paragraphs>150</Paragraphs>
  <Slides>28</Slides>
  <Notes>2</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28</vt:i4>
      </vt:variant>
    </vt:vector>
  </HeadingPairs>
  <TitlesOfParts>
    <vt:vector size="35" baseType="lpstr">
      <vt:lpstr>Arial</vt:lpstr>
      <vt:lpstr>Calibri</vt:lpstr>
      <vt:lpstr>Cambria</vt:lpstr>
      <vt:lpstr>Franklin Gothic Medium</vt:lpstr>
      <vt:lpstr>Wingdings</vt:lpstr>
      <vt:lpstr>1_Design padrão</vt:lpstr>
      <vt:lpstr>Arquivo de base - Datalegis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 Anexo de Metas Fiscais (LRF, art. 4º, §1º)</vt:lpstr>
      <vt:lpstr>Apresentação do PowerPoint</vt:lpstr>
      <vt:lpstr>b) Avaliação do Cumprimento das Metas Fiscais do Exercício Anterior</vt:lpstr>
      <vt:lpstr>Apresentação do PowerPoint</vt:lpstr>
      <vt:lpstr>c) Metas Atuais x Fixadas nos Três Exercícios Anteriores</vt:lpstr>
      <vt:lpstr>Apresentação do PowerPoint</vt:lpstr>
      <vt:lpstr>d) Evolução do Patrimônio Líquido do Município</vt:lpstr>
      <vt:lpstr>Apresentação do PowerPoint</vt:lpstr>
      <vt:lpstr>e) Origem e Aplicação dos Recursos Obtidos com Alienação de Ativos</vt:lpstr>
      <vt:lpstr>Apresentação do PowerPoint</vt:lpstr>
      <vt:lpstr>f) Avaliação da Situação Financeira e Atuarial do RPPS</vt:lpstr>
      <vt:lpstr>Apresentação do PowerPoint</vt:lpstr>
      <vt:lpstr>g) Estimativa e Compensação da Renúncia de Receita</vt:lpstr>
      <vt:lpstr>Apresentação do PowerPoint</vt:lpstr>
      <vt:lpstr>h) Margem de Expansão das Despesas Obrigatórias de Caráter Continuado</vt:lpstr>
      <vt:lpstr>Apresentação do PowerPoint</vt:lpstr>
      <vt:lpstr>Apresentação do PowerPoint</vt:lpstr>
      <vt:lpstr>Apresentação do PowerPoint</vt:lpstr>
    </vt:vector>
  </TitlesOfParts>
  <Company>Macroplan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marcio</dc:creator>
  <cp:lastModifiedBy>Luis Renato Vaz</cp:lastModifiedBy>
  <cp:revision>874</cp:revision>
  <dcterms:created xsi:type="dcterms:W3CDTF">2006-08-15T18:04:22Z</dcterms:created>
  <dcterms:modified xsi:type="dcterms:W3CDTF">2025-04-25T00:55:30Z</dcterms:modified>
</cp:coreProperties>
</file>